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2" r:id="rId3"/>
    <p:sldId id="266" r:id="rId4"/>
    <p:sldId id="257" r:id="rId5"/>
    <p:sldId id="258" r:id="rId6"/>
    <p:sldId id="261" r:id="rId7"/>
    <p:sldId id="259" r:id="rId8"/>
    <p:sldId id="277" r:id="rId9"/>
    <p:sldId id="260" r:id="rId10"/>
    <p:sldId id="264" r:id="rId11"/>
    <p:sldId id="274" r:id="rId12"/>
    <p:sldId id="275" r:id="rId13"/>
    <p:sldId id="276" r:id="rId14"/>
    <p:sldId id="265" r:id="rId15"/>
    <p:sldId id="268" r:id="rId16"/>
    <p:sldId id="272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D2E5B7-254D-4AA4-8A50-E3B8BD110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E3D876C-3F4B-43BD-B1CC-F6A6E7D57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6A7B24-BAC9-45DA-81A8-F598E3183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B2EBFE-B45B-4FB5-942A-DF49903D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B9BA70-067C-48E0-A38F-AEF21407E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89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CD8AE1-71BF-4E84-9207-424674CBB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80555F-E298-4DED-A113-1A22D414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C1528B-7834-4A05-82AE-C87FF9E67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89BAD9-BE1C-4709-A09A-CFB7164A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204B2-5280-4CAD-8219-1FAA0546E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787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9995F7-8783-4891-93ED-9CA77319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ED13593-5FF9-4A88-AB75-4F4ED37B8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B1B180-F091-4585-AA0F-CC035C1AD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57C129-5D86-4058-A193-D3C4AE651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86408D-11A6-496B-A29C-EED2CE632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065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40357A-385C-40E6-8D27-71F16D1B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8FFF01-D93B-4CDA-AEAD-7CD3DD816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2F1AF9-BAB8-4E75-B864-F8D21F810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6749A22-497A-4DC8-BB99-D6045C86C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DC1F8-DA16-42C5-AEBA-4981D9ABE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933697-9131-4A6E-997E-3D6320B15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1100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6AEC8D-836F-4671-BCD9-1D5F2CD4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E15B79-8728-4342-8083-F491F8A43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A8B181F-9DFA-45DB-83C2-AE524634A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5B7FC7C-127D-4F5C-9ADE-D127A9AFE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760D197-1659-4A14-86BE-8BE108949A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8529006-AFE9-4E94-8348-C42FFFA8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C9AC837-596A-47D8-9149-9BA96C3E8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66A6D5B-562F-4A45-BF44-366B7D5E5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1874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EC6468-2087-4679-B779-D2B84B5F1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BE1352D-A31B-4279-B00F-C3DE27C04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BC37814-A1BC-4FB7-9027-805D9C43F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0B0BF1C-94C4-4DD5-9E40-A713E2CC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635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BF48836-4446-470E-8229-F7F130F69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6AFE962-8A84-4E16-B118-F39C0943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B4E5499-7C4C-4300-91BE-FDACE1C8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6745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DE5F0D-E5AB-4D3D-B447-81BD71594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19DD70-E690-4855-B168-F4DC33603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355CC0F-8EFC-4C15-A417-921C290B8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36E7E29-7193-4C8B-92A8-36305F401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B8993B-31E3-4801-8D04-A68BF9F5E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31CF730-F81D-4576-800E-EE7CAD44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700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2C2855-9721-4DB7-BCD2-0A469AFDB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70687CB-B836-4200-86A1-92D15E3ADE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B3C7F6-0DB6-4D54-A495-A2254D455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CBA1412-D1E2-4C85-82A3-46E36A780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9CED36E-B88B-4250-BF52-BB2B64F5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DBC9B1-4FA3-4964-922D-5E78A041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0543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B738EF-4806-4F92-A074-65E93366E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A992DC6-EA3E-4AB1-BE78-247491C5A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1564F3-1FB2-434F-A14A-1473C876E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5068DF-F3CF-4E1E-B85D-B5D994C3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53A5BB-07CF-4AEE-80D4-DEE713F5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573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BCB2EFA-66F2-42B7-B9A6-A222E41D1E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87F7FAA-AD85-4B54-93D8-AAF6F5D29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3D8E88-772C-42C0-A987-742D3E5C6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3F9264-4883-47D2-850E-A565F0C7A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39A7A01-9136-43BC-9D51-E274141BA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40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26F3B5C-FBD0-4E07-9C8E-03343082A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7DA6625-A00A-49F9-B284-BA86B8AD1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777EF-00DF-423E-89AC-BA53CAD28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B77DE-6DFA-4031-A7A6-EC5CE24CAEFA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BD3998-6FF7-451C-BD3E-A16EBDC9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223D88-2379-489A-8ADB-67E7B33D0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DA3E-0499-4418-9157-B91303948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9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545CF2E-5120-4B14-BD4E-8227D67E07E9}"/>
              </a:ext>
            </a:extLst>
          </p:cNvPr>
          <p:cNvSpPr/>
          <p:nvPr/>
        </p:nvSpPr>
        <p:spPr>
          <a:xfrm>
            <a:off x="702365" y="335846"/>
            <a:ext cx="1090653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ФОНЕТСКО УПУТСТВО</a:t>
            </a:r>
          </a:p>
          <a:p>
            <a:r>
              <a:rPr lang="ru-RU" dirty="0"/>
              <a:t>         § 1. </a:t>
            </a:r>
            <a:r>
              <a:rPr lang="ru-RU" dirty="0" err="1"/>
              <a:t>Руски</a:t>
            </a:r>
            <a:r>
              <a:rPr lang="ru-RU" dirty="0"/>
              <a:t> </a:t>
            </a:r>
            <a:r>
              <a:rPr lang="ru-RU" dirty="0" err="1"/>
              <a:t>језик</a:t>
            </a:r>
            <a:r>
              <a:rPr lang="ru-RU" dirty="0"/>
              <a:t> </a:t>
            </a:r>
            <a:r>
              <a:rPr lang="ru-RU" dirty="0" err="1"/>
              <a:t>користи</a:t>
            </a:r>
            <a:r>
              <a:rPr lang="ru-RU" dirty="0"/>
              <a:t> </a:t>
            </a:r>
            <a:r>
              <a:rPr lang="ru-RU" dirty="0" err="1"/>
              <a:t>једно</a:t>
            </a:r>
            <a:r>
              <a:rPr lang="ru-RU" dirty="0"/>
              <a:t> </a:t>
            </a:r>
            <a:r>
              <a:rPr lang="ru-RU" dirty="0" err="1"/>
              <a:t>писмо</a:t>
            </a:r>
            <a:r>
              <a:rPr lang="ru-RU" dirty="0"/>
              <a:t> – </a:t>
            </a:r>
            <a:r>
              <a:rPr lang="ru-RU" dirty="0" err="1"/>
              <a:t>ћирилицу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ИЗГОВОР САМОГЛАСНИКА</a:t>
            </a:r>
          </a:p>
          <a:p>
            <a:r>
              <a:rPr lang="ru-RU" dirty="0"/>
              <a:t>§ 2.У </a:t>
            </a:r>
            <a:r>
              <a:rPr lang="ru-RU" dirty="0" err="1"/>
              <a:t>руском</a:t>
            </a:r>
            <a:r>
              <a:rPr lang="ru-RU" dirty="0"/>
              <a:t> </a:t>
            </a:r>
            <a:r>
              <a:rPr lang="ru-RU" dirty="0" err="1"/>
              <a:t>језику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6 </a:t>
            </a:r>
            <a:r>
              <a:rPr lang="ru-RU" dirty="0" err="1"/>
              <a:t>самогласника</a:t>
            </a:r>
            <a:r>
              <a:rPr lang="ru-RU" dirty="0"/>
              <a:t>, али се за </a:t>
            </a:r>
            <a:r>
              <a:rPr lang="ru-RU" dirty="0" err="1"/>
              <a:t>њих</a:t>
            </a:r>
            <a:r>
              <a:rPr lang="ru-RU" dirty="0"/>
              <a:t> </a:t>
            </a:r>
            <a:r>
              <a:rPr lang="ru-RU" dirty="0" err="1"/>
              <a:t>употребљава</a:t>
            </a:r>
            <a:r>
              <a:rPr lang="ru-RU" dirty="0"/>
              <a:t> 10 слова. </a:t>
            </a:r>
            <a:r>
              <a:rPr lang="ru-RU" dirty="0" err="1"/>
              <a:t>Ови</a:t>
            </a:r>
            <a:r>
              <a:rPr lang="ru-RU" dirty="0"/>
              <a:t> </a:t>
            </a:r>
            <a:r>
              <a:rPr lang="ru-RU" dirty="0" err="1"/>
              <a:t>самогласници</a:t>
            </a:r>
            <a:r>
              <a:rPr lang="ru-RU" dirty="0"/>
              <a:t> се деле на</a:t>
            </a:r>
          </a:p>
          <a:p>
            <a:r>
              <a:rPr lang="ru-RU" dirty="0"/>
              <a:t>а, э, о, у, и</a:t>
            </a:r>
          </a:p>
          <a:p>
            <a:r>
              <a:rPr lang="ru-RU" dirty="0"/>
              <a:t>я, е, ё, ю, и</a:t>
            </a:r>
          </a:p>
          <a:p>
            <a:r>
              <a:rPr lang="ru-RU" dirty="0"/>
              <a:t>§ 3. </a:t>
            </a:r>
            <a:r>
              <a:rPr lang="ru-RU" dirty="0" err="1"/>
              <a:t>Руски</a:t>
            </a:r>
            <a:r>
              <a:rPr lang="ru-RU" dirty="0"/>
              <a:t> </a:t>
            </a:r>
            <a:r>
              <a:rPr lang="ru-RU" dirty="0" err="1"/>
              <a:t>самогласници</a:t>
            </a:r>
            <a:r>
              <a:rPr lang="ru-RU" dirty="0"/>
              <a:t> су </a:t>
            </a:r>
            <a:r>
              <a:rPr lang="ru-RU" dirty="0" err="1"/>
              <a:t>увек</a:t>
            </a:r>
            <a:r>
              <a:rPr lang="ru-RU" dirty="0"/>
              <a:t> кратки, </a:t>
            </a:r>
            <a:r>
              <a:rPr lang="ru-RU" dirty="0" err="1"/>
              <a:t>осим</a:t>
            </a:r>
            <a:r>
              <a:rPr lang="ru-RU" dirty="0"/>
              <a:t> у </a:t>
            </a:r>
            <a:r>
              <a:rPr lang="ru-RU" dirty="0" err="1"/>
              <a:t>отвореним</a:t>
            </a:r>
            <a:r>
              <a:rPr lang="ru-RU" dirty="0"/>
              <a:t> </a:t>
            </a:r>
            <a:r>
              <a:rPr lang="ru-RU" dirty="0" err="1"/>
              <a:t>слоговима</a:t>
            </a:r>
            <a:r>
              <a:rPr lang="ru-RU" dirty="0"/>
              <a:t>, где се </a:t>
            </a:r>
            <a:r>
              <a:rPr lang="ru-RU" dirty="0" err="1"/>
              <a:t>изговарају</a:t>
            </a:r>
            <a:r>
              <a:rPr lang="ru-RU" dirty="0"/>
              <a:t> </a:t>
            </a:r>
            <a:r>
              <a:rPr lang="ru-RU" dirty="0" err="1"/>
              <a:t>полудуго</a:t>
            </a:r>
            <a:r>
              <a:rPr lang="ru-RU" dirty="0"/>
              <a:t>, али не на </a:t>
            </a:r>
            <a:r>
              <a:rPr lang="ru-RU" dirty="0" err="1"/>
              <a:t>крају</a:t>
            </a:r>
            <a:r>
              <a:rPr lang="ru-RU" dirty="0"/>
              <a:t> речи. </a:t>
            </a:r>
          </a:p>
          <a:p>
            <a:r>
              <a:rPr lang="ru-RU" dirty="0"/>
              <a:t>§ 4.Самогласник а </a:t>
            </a:r>
            <a:r>
              <a:rPr lang="ru-RU" dirty="0" err="1"/>
              <a:t>изговара</a:t>
            </a:r>
            <a:r>
              <a:rPr lang="ru-RU" dirty="0"/>
              <a:t> се као </a:t>
            </a:r>
            <a:r>
              <a:rPr lang="ru-RU" dirty="0" err="1"/>
              <a:t>српско</a:t>
            </a:r>
            <a:r>
              <a:rPr lang="ru-RU" dirty="0"/>
              <a:t> а  под акцентом. У слогу </a:t>
            </a:r>
            <a:r>
              <a:rPr lang="ru-RU" dirty="0" err="1"/>
              <a:t>непосредно</a:t>
            </a:r>
            <a:r>
              <a:rPr lang="ru-RU" dirty="0"/>
              <a:t> пред акцентом </a:t>
            </a:r>
            <a:r>
              <a:rPr lang="ru-RU" dirty="0" err="1"/>
              <a:t>изговара</a:t>
            </a:r>
            <a:r>
              <a:rPr lang="ru-RU" dirty="0"/>
              <a:t> се као </a:t>
            </a:r>
            <a:r>
              <a:rPr lang="ru-RU" dirty="0" err="1"/>
              <a:t>редуковано</a:t>
            </a:r>
            <a:r>
              <a:rPr lang="ru-RU" dirty="0"/>
              <a:t> а. </a:t>
            </a:r>
          </a:p>
          <a:p>
            <a:r>
              <a:rPr lang="ru-RU" dirty="0"/>
              <a:t>§ 5. </a:t>
            </a:r>
            <a:r>
              <a:rPr lang="ru-RU" dirty="0" err="1"/>
              <a:t>Самогласник</a:t>
            </a:r>
            <a:r>
              <a:rPr lang="ru-RU" dirty="0"/>
              <a:t> ё </a:t>
            </a:r>
            <a:r>
              <a:rPr lang="ru-RU" dirty="0" err="1"/>
              <a:t>пише</a:t>
            </a:r>
            <a:r>
              <a:rPr lang="ru-RU" dirty="0"/>
              <a:t> се место </a:t>
            </a:r>
            <a:r>
              <a:rPr lang="ru-RU" dirty="0" err="1"/>
              <a:t>акцентованог</a:t>
            </a:r>
            <a:r>
              <a:rPr lang="ru-RU" dirty="0"/>
              <a:t> е и </a:t>
            </a:r>
            <a:r>
              <a:rPr lang="ru-RU" dirty="0" err="1"/>
              <a:t>изговара</a:t>
            </a:r>
            <a:r>
              <a:rPr lang="ru-RU" dirty="0"/>
              <a:t> се:</a:t>
            </a:r>
          </a:p>
          <a:p>
            <a:r>
              <a:rPr lang="ru-RU" dirty="0"/>
              <a:t>а) као </a:t>
            </a:r>
            <a:r>
              <a:rPr lang="ru-RU" dirty="0" err="1"/>
              <a:t>јо</a:t>
            </a:r>
            <a:r>
              <a:rPr lang="ru-RU" dirty="0"/>
              <a:t> на </a:t>
            </a:r>
            <a:r>
              <a:rPr lang="ru-RU" dirty="0" err="1"/>
              <a:t>почетку</a:t>
            </a:r>
            <a:r>
              <a:rPr lang="ru-RU" dirty="0"/>
              <a:t> речи, после </a:t>
            </a:r>
            <a:r>
              <a:rPr lang="ru-RU" dirty="0" err="1"/>
              <a:t>самогласника</a:t>
            </a:r>
            <a:r>
              <a:rPr lang="ru-RU" dirty="0"/>
              <a:t> и после ъ и ь, и то само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тврдог</a:t>
            </a:r>
            <a:r>
              <a:rPr lang="ru-RU" dirty="0"/>
              <a:t> </a:t>
            </a:r>
            <a:r>
              <a:rPr lang="ru-RU" dirty="0" err="1"/>
              <a:t>сугласника</a:t>
            </a:r>
            <a:r>
              <a:rPr lang="ru-RU" dirty="0"/>
              <a:t> и на </a:t>
            </a:r>
            <a:r>
              <a:rPr lang="ru-RU" dirty="0" err="1"/>
              <a:t>крају</a:t>
            </a:r>
            <a:r>
              <a:rPr lang="ru-RU" dirty="0"/>
              <a:t> речи: ёлка – </a:t>
            </a:r>
            <a:r>
              <a:rPr lang="ru-RU" dirty="0" err="1"/>
              <a:t>јолка</a:t>
            </a:r>
            <a:r>
              <a:rPr lang="ru-RU" dirty="0"/>
              <a:t>, моё- </a:t>
            </a:r>
            <a:r>
              <a:rPr lang="sr-Cyrl-RS" dirty="0" err="1"/>
              <a:t>мојо</a:t>
            </a:r>
            <a:endParaRPr lang="ru-RU" dirty="0"/>
          </a:p>
          <a:p>
            <a:r>
              <a:rPr lang="ru-RU" dirty="0"/>
              <a:t>б) као о, али само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тврдог</a:t>
            </a:r>
            <a:r>
              <a:rPr lang="ru-RU" dirty="0"/>
              <a:t> </a:t>
            </a:r>
            <a:r>
              <a:rPr lang="ru-RU" dirty="0" err="1"/>
              <a:t>сугласника</a:t>
            </a:r>
            <a:r>
              <a:rPr lang="ru-RU" dirty="0"/>
              <a:t>: пёс - </a:t>
            </a:r>
            <a:r>
              <a:rPr lang="ru-RU" dirty="0" err="1"/>
              <a:t>п'ос</a:t>
            </a:r>
            <a:r>
              <a:rPr lang="ru-RU" dirty="0"/>
              <a:t>. Тако се </a:t>
            </a:r>
            <a:r>
              <a:rPr lang="ru-RU" dirty="0" err="1"/>
              <a:t>изговара</a:t>
            </a:r>
            <a:r>
              <a:rPr lang="ru-RU" dirty="0"/>
              <a:t> и после ч и щ, </a:t>
            </a:r>
            <a:r>
              <a:rPr lang="ru-RU" dirty="0" err="1"/>
              <a:t>који</a:t>
            </a:r>
            <a:r>
              <a:rPr lang="ru-RU" dirty="0"/>
              <a:t> су </a:t>
            </a:r>
            <a:r>
              <a:rPr lang="ru-RU" dirty="0" err="1"/>
              <a:t>увек</a:t>
            </a:r>
            <a:r>
              <a:rPr lang="ru-RU" dirty="0"/>
              <a:t> </a:t>
            </a:r>
            <a:r>
              <a:rPr lang="ru-RU" dirty="0" err="1"/>
              <a:t>меки</a:t>
            </a:r>
            <a:r>
              <a:rPr lang="ru-RU" dirty="0"/>
              <a:t>, и после ж и ш, </a:t>
            </a:r>
            <a:r>
              <a:rPr lang="ru-RU" dirty="0" err="1"/>
              <a:t>који</a:t>
            </a:r>
            <a:r>
              <a:rPr lang="ru-RU" dirty="0"/>
              <a:t> су </a:t>
            </a:r>
            <a:r>
              <a:rPr lang="ru-RU" dirty="0" err="1"/>
              <a:t>увек</a:t>
            </a:r>
            <a:r>
              <a:rPr lang="ru-RU" dirty="0"/>
              <a:t> </a:t>
            </a:r>
            <a:r>
              <a:rPr lang="ru-RU" dirty="0" err="1"/>
              <a:t>тврди</a:t>
            </a:r>
            <a:r>
              <a:rPr lang="ru-RU" dirty="0"/>
              <a:t>: чёрт- </a:t>
            </a:r>
            <a:r>
              <a:rPr lang="ru-RU" dirty="0" err="1"/>
              <a:t>чорт</a:t>
            </a:r>
            <a:endParaRPr lang="ru-RU" dirty="0"/>
          </a:p>
          <a:p>
            <a:r>
              <a:rPr lang="ru-RU" dirty="0"/>
              <a:t>§ 6. </a:t>
            </a:r>
            <a:r>
              <a:rPr lang="ru-RU" dirty="0" err="1"/>
              <a:t>Самогласник</a:t>
            </a:r>
            <a:r>
              <a:rPr lang="ru-RU" dirty="0"/>
              <a:t> э </a:t>
            </a:r>
            <a:r>
              <a:rPr lang="ru-RU" dirty="0" err="1"/>
              <a:t>изговара</a:t>
            </a:r>
            <a:r>
              <a:rPr lang="ru-RU" dirty="0"/>
              <a:t> се нешто </a:t>
            </a:r>
            <a:r>
              <a:rPr lang="ru-RU" dirty="0" err="1"/>
              <a:t>отвореније</a:t>
            </a:r>
            <a:r>
              <a:rPr lang="ru-RU" dirty="0"/>
              <a:t> него </a:t>
            </a:r>
            <a:r>
              <a:rPr lang="ru-RU" dirty="0" err="1"/>
              <a:t>српско</a:t>
            </a:r>
            <a:r>
              <a:rPr lang="ru-RU" dirty="0"/>
              <a:t> е.</a:t>
            </a:r>
          </a:p>
          <a:p>
            <a:r>
              <a:rPr lang="ru-RU" dirty="0"/>
              <a:t>§ 7. </a:t>
            </a:r>
            <a:r>
              <a:rPr lang="ru-RU" dirty="0" err="1"/>
              <a:t>Самогласник</a:t>
            </a:r>
            <a:r>
              <a:rPr lang="ru-RU" dirty="0"/>
              <a:t> о </a:t>
            </a:r>
            <a:r>
              <a:rPr lang="ru-RU" dirty="0" err="1"/>
              <a:t>изговара</a:t>
            </a:r>
            <a:r>
              <a:rPr lang="ru-RU" dirty="0"/>
              <a:t> се као о само под акцентом, а </a:t>
            </a:r>
            <a:r>
              <a:rPr lang="ru-RU" dirty="0" err="1"/>
              <a:t>непосредно</a:t>
            </a:r>
            <a:r>
              <a:rPr lang="ru-RU" dirty="0"/>
              <a:t> пред акцентом као а: молоко -</a:t>
            </a:r>
            <a:r>
              <a:rPr lang="ru-RU" dirty="0" err="1"/>
              <a:t>малако</a:t>
            </a:r>
            <a:r>
              <a:rPr lang="ru-RU" dirty="0"/>
              <a:t> На </a:t>
            </a:r>
            <a:r>
              <a:rPr lang="ru-RU" dirty="0" err="1"/>
              <a:t>свима</a:t>
            </a:r>
            <a:r>
              <a:rPr lang="ru-RU" dirty="0"/>
              <a:t> другим </a:t>
            </a:r>
            <a:r>
              <a:rPr lang="ru-RU" dirty="0" err="1"/>
              <a:t>местима</a:t>
            </a:r>
            <a:r>
              <a:rPr lang="ru-RU" dirty="0"/>
              <a:t> </a:t>
            </a:r>
            <a:r>
              <a:rPr lang="ru-RU" dirty="0" err="1"/>
              <a:t>изговара</a:t>
            </a:r>
            <a:r>
              <a:rPr lang="ru-RU" dirty="0"/>
              <a:t> се као </a:t>
            </a:r>
            <a:r>
              <a:rPr lang="ru-RU" dirty="0" err="1"/>
              <a:t>самогласник</a:t>
            </a:r>
            <a:r>
              <a:rPr lang="ru-RU" dirty="0"/>
              <a:t> а.</a:t>
            </a:r>
          </a:p>
          <a:p>
            <a:endParaRPr lang="ru-RU" dirty="0"/>
          </a:p>
          <a:p>
            <a:r>
              <a:rPr lang="ru-RU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xmlns="" val="68884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3881491-74F0-4FB3-80CB-5259D22CD3CD}"/>
              </a:ext>
            </a:extLst>
          </p:cNvPr>
          <p:cNvSpPr/>
          <p:nvPr/>
        </p:nvSpPr>
        <p:spPr>
          <a:xfrm>
            <a:off x="159026" y="172278"/>
            <a:ext cx="114366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§ 8. </a:t>
            </a:r>
            <a:r>
              <a:rPr lang="ru-RU" dirty="0" err="1"/>
              <a:t>Самогласник</a:t>
            </a:r>
            <a:r>
              <a:rPr lang="ru-RU" dirty="0"/>
              <a:t> е под акцентом </a:t>
            </a:r>
            <a:r>
              <a:rPr lang="ru-RU" dirty="0" err="1"/>
              <a:t>изговара</a:t>
            </a:r>
            <a:r>
              <a:rPr lang="ru-RU" dirty="0"/>
              <a:t> се: а) на </a:t>
            </a:r>
            <a:r>
              <a:rPr lang="ru-RU" dirty="0" err="1"/>
              <a:t>почетку</a:t>
            </a:r>
            <a:r>
              <a:rPr lang="ru-RU" dirty="0"/>
              <a:t> речи, после </a:t>
            </a:r>
            <a:r>
              <a:rPr lang="ru-RU" dirty="0" err="1"/>
              <a:t>самогласника</a:t>
            </a:r>
            <a:r>
              <a:rPr lang="ru-RU" dirty="0"/>
              <a:t> и после ъ као дифтонг  је: твоей - </a:t>
            </a:r>
            <a:r>
              <a:rPr lang="ru-RU" dirty="0" err="1"/>
              <a:t>твајеј</a:t>
            </a:r>
            <a:r>
              <a:rPr lang="ru-RU" dirty="0"/>
              <a:t>   б)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меких</a:t>
            </a:r>
            <a:r>
              <a:rPr lang="ru-RU" dirty="0"/>
              <a:t> </a:t>
            </a:r>
            <a:r>
              <a:rPr lang="ru-RU" dirty="0" err="1"/>
              <a:t>сугласника</a:t>
            </a:r>
            <a:r>
              <a:rPr lang="ru-RU" dirty="0"/>
              <a:t> као глас </a:t>
            </a:r>
            <a:r>
              <a:rPr lang="ru-RU" dirty="0" err="1"/>
              <a:t>између</a:t>
            </a:r>
            <a:r>
              <a:rPr lang="ru-RU" dirty="0"/>
              <a:t> е и и: день - </a:t>
            </a:r>
            <a:r>
              <a:rPr lang="ru-RU" dirty="0" err="1"/>
              <a:t>д'ен</a:t>
            </a:r>
            <a:r>
              <a:rPr lang="ru-RU" dirty="0"/>
              <a:t>'</a:t>
            </a:r>
          </a:p>
          <a:p>
            <a:r>
              <a:rPr lang="ru-RU" dirty="0"/>
              <a:t>§ 9. </a:t>
            </a:r>
            <a:r>
              <a:rPr lang="ru-RU" dirty="0" err="1"/>
              <a:t>Самогласник</a:t>
            </a:r>
            <a:r>
              <a:rPr lang="ru-RU" dirty="0"/>
              <a:t> и после </a:t>
            </a:r>
            <a:r>
              <a:rPr lang="ru-RU" dirty="0" err="1"/>
              <a:t>сугласника</a:t>
            </a:r>
            <a:r>
              <a:rPr lang="ru-RU" dirty="0"/>
              <a:t> звучи као </a:t>
            </a:r>
            <a:r>
              <a:rPr lang="ru-RU" dirty="0" err="1"/>
              <a:t>српско</a:t>
            </a:r>
            <a:r>
              <a:rPr lang="ru-RU" dirty="0"/>
              <a:t> и. После </a:t>
            </a:r>
            <a:r>
              <a:rPr lang="ru-RU" dirty="0" err="1"/>
              <a:t>самогласника</a:t>
            </a:r>
            <a:r>
              <a:rPr lang="ru-RU" dirty="0"/>
              <a:t> </a:t>
            </a:r>
            <a:r>
              <a:rPr lang="ru-RU" dirty="0" err="1"/>
              <a:t>изговара</a:t>
            </a:r>
            <a:r>
              <a:rPr lang="ru-RU" dirty="0"/>
              <a:t> се као  </a:t>
            </a:r>
            <a:r>
              <a:rPr lang="ru-RU" dirty="0" err="1"/>
              <a:t>редуковано</a:t>
            </a:r>
            <a:r>
              <a:rPr lang="ru-RU" dirty="0"/>
              <a:t>. После ж, ш, ц </a:t>
            </a:r>
            <a:r>
              <a:rPr lang="ru-RU" dirty="0" err="1"/>
              <a:t>изговара</a:t>
            </a:r>
            <a:r>
              <a:rPr lang="ru-RU" dirty="0"/>
              <a:t> се као ы.</a:t>
            </a:r>
          </a:p>
          <a:p>
            <a:r>
              <a:rPr lang="ru-RU" dirty="0"/>
              <a:t>§ 10. </a:t>
            </a:r>
            <a:r>
              <a:rPr lang="ru-RU" dirty="0" err="1"/>
              <a:t>Самогласник</a:t>
            </a:r>
            <a:r>
              <a:rPr lang="ru-RU" dirty="0"/>
              <a:t> у </a:t>
            </a:r>
            <a:r>
              <a:rPr lang="ru-RU" dirty="0" err="1"/>
              <a:t>изговара</a:t>
            </a:r>
            <a:r>
              <a:rPr lang="ru-RU" dirty="0"/>
              <a:t> се као и </a:t>
            </a:r>
            <a:r>
              <a:rPr lang="ru-RU" dirty="0" err="1"/>
              <a:t>српско</a:t>
            </a:r>
            <a:r>
              <a:rPr lang="ru-RU" dirty="0"/>
              <a:t> у.</a:t>
            </a:r>
          </a:p>
          <a:p>
            <a:r>
              <a:rPr lang="ru-RU" dirty="0"/>
              <a:t>§ 11. </a:t>
            </a:r>
            <a:r>
              <a:rPr lang="ru-RU" dirty="0" err="1"/>
              <a:t>Самогласник</a:t>
            </a:r>
            <a:r>
              <a:rPr lang="ru-RU" dirty="0"/>
              <a:t> ы се </a:t>
            </a:r>
            <a:r>
              <a:rPr lang="ru-RU" dirty="0" err="1"/>
              <a:t>изговара</a:t>
            </a:r>
            <a:r>
              <a:rPr lang="ru-RU" dirty="0"/>
              <a:t> као </a:t>
            </a:r>
            <a:r>
              <a:rPr lang="ru-RU" dirty="0" err="1"/>
              <a:t>тврдо</a:t>
            </a:r>
            <a:r>
              <a:rPr lang="ru-RU" dirty="0"/>
              <a:t> и (</a:t>
            </a:r>
            <a:r>
              <a:rPr lang="ru-RU" dirty="0" err="1"/>
              <a:t>средњи</a:t>
            </a:r>
            <a:r>
              <a:rPr lang="ru-RU" dirty="0"/>
              <a:t> </a:t>
            </a:r>
            <a:r>
              <a:rPr lang="ru-RU" dirty="0" err="1"/>
              <a:t>део</a:t>
            </a:r>
            <a:r>
              <a:rPr lang="ru-RU" dirty="0"/>
              <a:t> </a:t>
            </a:r>
            <a:r>
              <a:rPr lang="ru-RU" dirty="0" err="1"/>
              <a:t>језика</a:t>
            </a:r>
            <a:r>
              <a:rPr lang="ru-RU" dirty="0"/>
              <a:t> </a:t>
            </a:r>
            <a:r>
              <a:rPr lang="ru-RU" dirty="0" err="1"/>
              <a:t>приближи</a:t>
            </a:r>
            <a:r>
              <a:rPr lang="ru-RU" dirty="0"/>
              <a:t> </a:t>
            </a:r>
            <a:r>
              <a:rPr lang="ru-RU" dirty="0" err="1"/>
              <a:t>средњем</a:t>
            </a:r>
            <a:r>
              <a:rPr lang="ru-RU" dirty="0"/>
              <a:t> </a:t>
            </a:r>
            <a:r>
              <a:rPr lang="ru-RU" dirty="0" err="1"/>
              <a:t>непцу</a:t>
            </a:r>
            <a:r>
              <a:rPr lang="ru-RU" dirty="0"/>
              <a:t>, а </a:t>
            </a:r>
            <a:r>
              <a:rPr lang="ru-RU" dirty="0" err="1"/>
              <a:t>усне</a:t>
            </a:r>
            <a:r>
              <a:rPr lang="ru-RU" dirty="0"/>
              <a:t> се </a:t>
            </a:r>
            <a:r>
              <a:rPr lang="ru-RU" dirty="0" err="1"/>
              <a:t>држе</a:t>
            </a:r>
            <a:r>
              <a:rPr lang="ru-RU" dirty="0"/>
              <a:t> </a:t>
            </a:r>
            <a:r>
              <a:rPr lang="ru-RU" dirty="0" err="1"/>
              <a:t>развучене</a:t>
            </a:r>
            <a:r>
              <a:rPr lang="ru-RU" dirty="0"/>
              <a:t>).</a:t>
            </a:r>
          </a:p>
          <a:p>
            <a:r>
              <a:rPr lang="ru-RU" dirty="0"/>
              <a:t>§ 12. </a:t>
            </a:r>
            <a:r>
              <a:rPr lang="ru-RU" dirty="0" err="1"/>
              <a:t>Самогласник</a:t>
            </a:r>
            <a:r>
              <a:rPr lang="ru-RU" dirty="0"/>
              <a:t> ю на </a:t>
            </a:r>
            <a:r>
              <a:rPr lang="ru-RU" dirty="0" err="1"/>
              <a:t>почетку</a:t>
            </a:r>
            <a:r>
              <a:rPr lang="ru-RU" dirty="0"/>
              <a:t> речи и после </a:t>
            </a:r>
            <a:r>
              <a:rPr lang="ru-RU" dirty="0" err="1"/>
              <a:t>самогласника</a:t>
            </a:r>
            <a:r>
              <a:rPr lang="ru-RU" dirty="0"/>
              <a:t> </a:t>
            </a:r>
            <a:r>
              <a:rPr lang="ru-RU" dirty="0" err="1"/>
              <a:t>изговара</a:t>
            </a:r>
            <a:r>
              <a:rPr lang="ru-RU" dirty="0"/>
              <a:t> се као </a:t>
            </a:r>
            <a:r>
              <a:rPr lang="ru-RU" dirty="0" err="1"/>
              <a:t>ју</a:t>
            </a:r>
            <a:r>
              <a:rPr lang="ru-RU" dirty="0"/>
              <a:t>: юг –</a:t>
            </a:r>
            <a:r>
              <a:rPr lang="ru-RU" dirty="0" err="1"/>
              <a:t>југ</a:t>
            </a:r>
            <a:r>
              <a:rPr lang="ru-RU" dirty="0"/>
              <a:t>. После </a:t>
            </a:r>
            <a:r>
              <a:rPr lang="ru-RU" dirty="0" err="1"/>
              <a:t>сугласника</a:t>
            </a:r>
            <a:r>
              <a:rPr lang="ru-RU" dirty="0"/>
              <a:t> </a:t>
            </a:r>
            <a:r>
              <a:rPr lang="ru-RU" dirty="0" err="1"/>
              <a:t>изговара</a:t>
            </a:r>
            <a:r>
              <a:rPr lang="ru-RU" dirty="0"/>
              <a:t> се као у, а </a:t>
            </a:r>
            <a:r>
              <a:rPr lang="ru-RU" dirty="0" err="1"/>
              <a:t>сугласник</a:t>
            </a:r>
            <a:r>
              <a:rPr lang="ru-RU" dirty="0"/>
              <a:t> се </a:t>
            </a:r>
            <a:r>
              <a:rPr lang="ru-RU" dirty="0" err="1"/>
              <a:t>умекшава</a:t>
            </a:r>
            <a:r>
              <a:rPr lang="ru-RU" dirty="0"/>
              <a:t>.</a:t>
            </a:r>
          </a:p>
          <a:p>
            <a:r>
              <a:rPr lang="ru-RU" dirty="0"/>
              <a:t>§ 13. </a:t>
            </a:r>
            <a:r>
              <a:rPr lang="ru-RU" dirty="0" err="1"/>
              <a:t>Самогласник</a:t>
            </a:r>
            <a:r>
              <a:rPr lang="ru-RU" dirty="0"/>
              <a:t> я, </a:t>
            </a:r>
            <a:r>
              <a:rPr lang="ru-RU" dirty="0" err="1"/>
              <a:t>кад</a:t>
            </a:r>
            <a:r>
              <a:rPr lang="ru-RU" dirty="0"/>
              <a:t> је </a:t>
            </a:r>
            <a:r>
              <a:rPr lang="ru-RU" dirty="0" err="1"/>
              <a:t>акцентован</a:t>
            </a:r>
            <a:r>
              <a:rPr lang="ru-RU" dirty="0"/>
              <a:t>, </a:t>
            </a:r>
            <a:r>
              <a:rPr lang="ru-RU" dirty="0" err="1"/>
              <a:t>изговара</a:t>
            </a:r>
            <a:r>
              <a:rPr lang="ru-RU" dirty="0"/>
              <a:t> се на </a:t>
            </a:r>
            <a:r>
              <a:rPr lang="ru-RU" dirty="0" err="1"/>
              <a:t>почетку</a:t>
            </a:r>
            <a:r>
              <a:rPr lang="ru-RU" dirty="0"/>
              <a:t> речи, после </a:t>
            </a:r>
            <a:r>
              <a:rPr lang="ru-RU" dirty="0" err="1"/>
              <a:t>самогласника</a:t>
            </a:r>
            <a:r>
              <a:rPr lang="ru-RU" dirty="0"/>
              <a:t> и ь и ъ као </a:t>
            </a:r>
            <a:r>
              <a:rPr lang="ru-RU" dirty="0" err="1"/>
              <a:t>ја</a:t>
            </a:r>
            <a:r>
              <a:rPr lang="ru-RU" dirty="0"/>
              <a:t>: яма- </a:t>
            </a:r>
            <a:r>
              <a:rPr lang="ru-RU" dirty="0" err="1"/>
              <a:t>јама</a:t>
            </a:r>
            <a:r>
              <a:rPr lang="ru-RU" dirty="0"/>
              <a:t>.  После </a:t>
            </a:r>
            <a:r>
              <a:rPr lang="ru-RU" dirty="0" err="1"/>
              <a:t>сугласника</a:t>
            </a:r>
            <a:r>
              <a:rPr lang="ru-RU" dirty="0"/>
              <a:t> </a:t>
            </a:r>
            <a:r>
              <a:rPr lang="ru-RU" dirty="0" err="1"/>
              <a:t>изговара</a:t>
            </a:r>
            <a:r>
              <a:rPr lang="ru-RU" dirty="0"/>
              <a:t> се као а, а </a:t>
            </a:r>
            <a:r>
              <a:rPr lang="ru-RU" dirty="0" err="1"/>
              <a:t>сугласник</a:t>
            </a:r>
            <a:r>
              <a:rPr lang="ru-RU" dirty="0"/>
              <a:t> се </a:t>
            </a:r>
            <a:r>
              <a:rPr lang="ru-RU" dirty="0" err="1"/>
              <a:t>умекшава</a:t>
            </a:r>
            <a:r>
              <a:rPr lang="ru-RU" dirty="0"/>
              <a:t>: зять- </a:t>
            </a:r>
            <a:r>
              <a:rPr lang="ru-RU" dirty="0" err="1"/>
              <a:t>з'ат</a:t>
            </a:r>
            <a:r>
              <a:rPr lang="ru-RU" dirty="0"/>
              <a:t>'. </a:t>
            </a:r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14</a:t>
            </a:r>
            <a:r>
              <a:rPr lang="ru-RU" dirty="0"/>
              <a:t>. Аналог </a:t>
            </a:r>
            <a:r>
              <a:rPr lang="ru-RU" dirty="0" err="1"/>
              <a:t>српских</a:t>
            </a:r>
            <a:r>
              <a:rPr lang="ru-RU" dirty="0"/>
              <a:t> </a:t>
            </a:r>
            <a:r>
              <a:rPr lang="ru-RU" dirty="0" err="1"/>
              <a:t>једносложних</a:t>
            </a:r>
            <a:r>
              <a:rPr lang="ru-RU" dirty="0"/>
              <a:t> </a:t>
            </a:r>
            <a:r>
              <a:rPr lang="ru-RU" dirty="0" err="1"/>
              <a:t>гласовних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ра</a:t>
            </a:r>
            <a:r>
              <a:rPr lang="ru-RU" dirty="0"/>
              <a:t>, ла  у </a:t>
            </a:r>
            <a:r>
              <a:rPr lang="ru-RU" dirty="0" err="1"/>
              <a:t>руском</a:t>
            </a:r>
            <a:r>
              <a:rPr lang="ru-RU" dirty="0"/>
              <a:t> </a:t>
            </a:r>
            <a:r>
              <a:rPr lang="ru-RU" dirty="0" err="1"/>
              <a:t>језику</a:t>
            </a:r>
            <a:r>
              <a:rPr lang="ru-RU" dirty="0"/>
              <a:t> </a:t>
            </a:r>
            <a:r>
              <a:rPr lang="ru-RU" dirty="0" err="1"/>
              <a:t>оро</a:t>
            </a:r>
            <a:r>
              <a:rPr lang="ru-RU" dirty="0"/>
              <a:t>, </a:t>
            </a:r>
            <a:r>
              <a:rPr lang="ru-RU" dirty="0" err="1"/>
              <a:t>оло</a:t>
            </a:r>
            <a:r>
              <a:rPr lang="ru-RU" dirty="0"/>
              <a:t>: град – город, брада – борода, </a:t>
            </a:r>
            <a:r>
              <a:rPr lang="ru-RU" dirty="0" err="1"/>
              <a:t>крава</a:t>
            </a:r>
            <a:r>
              <a:rPr lang="ru-RU" dirty="0"/>
              <a:t> – корова, глас – голос. Аналог </a:t>
            </a:r>
            <a:r>
              <a:rPr lang="ru-RU" dirty="0" err="1"/>
              <a:t>српских</a:t>
            </a:r>
            <a:r>
              <a:rPr lang="ru-RU" dirty="0"/>
              <a:t> </a:t>
            </a:r>
            <a:r>
              <a:rPr lang="ru-RU" dirty="0" err="1"/>
              <a:t>једносложних</a:t>
            </a:r>
            <a:r>
              <a:rPr lang="ru-RU" dirty="0"/>
              <a:t> </a:t>
            </a:r>
            <a:r>
              <a:rPr lang="ru-RU" dirty="0" err="1"/>
              <a:t>гласовних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ре, </a:t>
            </a:r>
            <a:r>
              <a:rPr lang="ru-RU" dirty="0" err="1"/>
              <a:t>ле</a:t>
            </a:r>
            <a:r>
              <a:rPr lang="ru-RU" dirty="0"/>
              <a:t> у </a:t>
            </a:r>
            <a:r>
              <a:rPr lang="ru-RU" dirty="0" err="1"/>
              <a:t>руском</a:t>
            </a:r>
            <a:r>
              <a:rPr lang="ru-RU" dirty="0"/>
              <a:t> </a:t>
            </a:r>
            <a:r>
              <a:rPr lang="ru-RU" dirty="0" err="1"/>
              <a:t>језику</a:t>
            </a:r>
            <a:r>
              <a:rPr lang="ru-RU" dirty="0"/>
              <a:t> ере, </a:t>
            </a:r>
            <a:r>
              <a:rPr lang="ru-RU" dirty="0" err="1"/>
              <a:t>оло</a:t>
            </a:r>
            <a:r>
              <a:rPr lang="ru-RU" dirty="0"/>
              <a:t>: брег – берег, </a:t>
            </a:r>
            <a:r>
              <a:rPr lang="ru-RU" dirty="0" err="1"/>
              <a:t>бреза</a:t>
            </a:r>
            <a:r>
              <a:rPr lang="ru-RU" dirty="0"/>
              <a:t> – берёза, млеко – молоко.</a:t>
            </a:r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15</a:t>
            </a:r>
            <a:r>
              <a:rPr lang="ru-RU" dirty="0"/>
              <a:t> </a:t>
            </a:r>
            <a:r>
              <a:rPr lang="ru-RU" dirty="0" err="1"/>
              <a:t>Уместо</a:t>
            </a:r>
            <a:r>
              <a:rPr lang="ru-RU" dirty="0"/>
              <a:t> </a:t>
            </a:r>
            <a:r>
              <a:rPr lang="ru-RU" dirty="0" err="1"/>
              <a:t>српског</a:t>
            </a:r>
            <a:r>
              <a:rPr lang="ru-RU" dirty="0"/>
              <a:t> </a:t>
            </a:r>
            <a:r>
              <a:rPr lang="ru-RU" dirty="0" err="1"/>
              <a:t>сонорног</a:t>
            </a:r>
            <a:r>
              <a:rPr lang="ru-RU" dirty="0"/>
              <a:t> р </a:t>
            </a:r>
            <a:r>
              <a:rPr lang="ru-RU" dirty="0" err="1"/>
              <a:t>руски</a:t>
            </a:r>
            <a:r>
              <a:rPr lang="ru-RU" dirty="0"/>
              <a:t> </a:t>
            </a:r>
            <a:r>
              <a:rPr lang="ru-RU" dirty="0" err="1"/>
              <a:t>језик</a:t>
            </a:r>
            <a:r>
              <a:rPr lang="ru-RU" dirty="0"/>
              <a:t> </a:t>
            </a:r>
            <a:r>
              <a:rPr lang="ru-RU" dirty="0" err="1"/>
              <a:t>користи</a:t>
            </a:r>
            <a:r>
              <a:rPr lang="ru-RU" dirty="0"/>
              <a:t> </a:t>
            </a:r>
            <a:r>
              <a:rPr lang="ru-RU" dirty="0" err="1"/>
              <a:t>једнословне</a:t>
            </a:r>
            <a:r>
              <a:rPr lang="ru-RU" dirty="0"/>
              <a:t> </a:t>
            </a:r>
            <a:r>
              <a:rPr lang="ru-RU" dirty="0" err="1"/>
              <a:t>гласовне</a:t>
            </a:r>
            <a:r>
              <a:rPr lang="ru-RU" dirty="0"/>
              <a:t> </a:t>
            </a:r>
            <a:r>
              <a:rPr lang="ru-RU" dirty="0" err="1"/>
              <a:t>групе</a:t>
            </a:r>
            <a:r>
              <a:rPr lang="ru-RU" dirty="0"/>
              <a:t> ор, ер, </a:t>
            </a:r>
            <a:r>
              <a:rPr lang="ru-RU" dirty="0" err="1"/>
              <a:t>ро</a:t>
            </a:r>
            <a:r>
              <a:rPr lang="ru-RU" dirty="0"/>
              <a:t> или ре: </a:t>
            </a:r>
            <a:r>
              <a:rPr lang="ru-RU" dirty="0" err="1"/>
              <a:t>крв</a:t>
            </a:r>
            <a:r>
              <a:rPr lang="ru-RU" dirty="0"/>
              <a:t> – кровь, срце – сердце, </a:t>
            </a:r>
            <a:r>
              <a:rPr lang="ru-RU" dirty="0" err="1"/>
              <a:t>први</a:t>
            </a:r>
            <a:r>
              <a:rPr lang="ru-RU" dirty="0"/>
              <a:t> – первый, </a:t>
            </a:r>
            <a:r>
              <a:rPr lang="ru-RU" dirty="0" err="1"/>
              <a:t>смрт</a:t>
            </a:r>
            <a:r>
              <a:rPr lang="ru-RU" dirty="0"/>
              <a:t> – смерть, </a:t>
            </a:r>
            <a:r>
              <a:rPr lang="ru-RU" dirty="0" err="1"/>
              <a:t>крст</a:t>
            </a:r>
            <a:r>
              <a:rPr lang="ru-RU" dirty="0"/>
              <a:t> – крест.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9312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256A6FE-2284-4740-9D95-42F0E9065B05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3E4C611-1D2E-4433-AAC3-A24E2CA354AA}"/>
              </a:ext>
            </a:extLst>
          </p:cNvPr>
          <p:cNvSpPr/>
          <p:nvPr/>
        </p:nvSpPr>
        <p:spPr>
          <a:xfrm>
            <a:off x="424070" y="278296"/>
            <a:ext cx="1142337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ИЗГОВОР СУГЛАСНИКА</a:t>
            </a:r>
          </a:p>
          <a:p>
            <a:endParaRPr lang="ru-RU" dirty="0"/>
          </a:p>
          <a:p>
            <a:r>
              <a:rPr lang="ru-RU" dirty="0"/>
              <a:t>§ 16. </a:t>
            </a:r>
            <a:r>
              <a:rPr lang="ru-RU" dirty="0" err="1"/>
              <a:t>Звучни</a:t>
            </a:r>
            <a:r>
              <a:rPr lang="ru-RU" dirty="0"/>
              <a:t> </a:t>
            </a:r>
            <a:r>
              <a:rPr lang="ru-RU" dirty="0" err="1"/>
              <a:t>сугласници</a:t>
            </a:r>
            <a:r>
              <a:rPr lang="ru-RU" dirty="0"/>
              <a:t> на </a:t>
            </a:r>
            <a:r>
              <a:rPr lang="ru-RU" dirty="0" err="1"/>
              <a:t>крају</a:t>
            </a:r>
            <a:r>
              <a:rPr lang="ru-RU" dirty="0"/>
              <a:t> речи </a:t>
            </a:r>
            <a:r>
              <a:rPr lang="ru-RU" dirty="0" err="1"/>
              <a:t>изговарају</a:t>
            </a:r>
            <a:r>
              <a:rPr lang="ru-RU" dirty="0"/>
              <a:t> се као </a:t>
            </a:r>
            <a:r>
              <a:rPr lang="ru-RU" dirty="0" err="1"/>
              <a:t>безвучни</a:t>
            </a:r>
            <a:endParaRPr lang="ru-RU" dirty="0"/>
          </a:p>
          <a:p>
            <a:r>
              <a:rPr lang="ru-RU" dirty="0"/>
              <a:t>§ 17. </a:t>
            </a:r>
            <a:r>
              <a:rPr lang="ru-RU" dirty="0" err="1"/>
              <a:t>Сугласници</a:t>
            </a:r>
            <a:r>
              <a:rPr lang="ru-RU" dirty="0"/>
              <a:t>, </a:t>
            </a:r>
            <a:r>
              <a:rPr lang="ru-RU" dirty="0" err="1"/>
              <a:t>изузев</a:t>
            </a:r>
            <a:r>
              <a:rPr lang="ru-RU" dirty="0"/>
              <a:t> л, ж, ш, ц, ч и щ, </a:t>
            </a:r>
            <a:r>
              <a:rPr lang="ru-RU" dirty="0" err="1"/>
              <a:t>изговарају</a:t>
            </a:r>
            <a:r>
              <a:rPr lang="ru-RU" dirty="0"/>
              <a:t> се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тврдих</a:t>
            </a:r>
            <a:r>
              <a:rPr lang="ru-RU" dirty="0"/>
              <a:t> </a:t>
            </a:r>
            <a:r>
              <a:rPr lang="ru-RU" dirty="0" err="1"/>
              <a:t>самогласника</a:t>
            </a:r>
            <a:r>
              <a:rPr lang="ru-RU" dirty="0"/>
              <a:t> као </a:t>
            </a:r>
            <a:r>
              <a:rPr lang="ru-RU" dirty="0" err="1"/>
              <a:t>исти</a:t>
            </a:r>
            <a:r>
              <a:rPr lang="ru-RU" dirty="0"/>
              <a:t> </a:t>
            </a:r>
            <a:r>
              <a:rPr lang="ru-RU" dirty="0" err="1"/>
              <a:t>гласови</a:t>
            </a:r>
            <a:r>
              <a:rPr lang="ru-RU" dirty="0"/>
              <a:t> у </a:t>
            </a:r>
            <a:r>
              <a:rPr lang="ru-RU" dirty="0" err="1"/>
              <a:t>српском</a:t>
            </a:r>
            <a:r>
              <a:rPr lang="ru-RU" dirty="0"/>
              <a:t>.</a:t>
            </a:r>
          </a:p>
          <a:p>
            <a:r>
              <a:rPr lang="ru-RU" dirty="0"/>
              <a:t>§ 18. </a:t>
            </a:r>
            <a:r>
              <a:rPr lang="ru-RU" dirty="0" err="1"/>
              <a:t>Сугласници</a:t>
            </a:r>
            <a:r>
              <a:rPr lang="ru-RU" dirty="0"/>
              <a:t> </a:t>
            </a:r>
            <a:r>
              <a:rPr lang="ru-RU" dirty="0" err="1"/>
              <a:t>кад</a:t>
            </a:r>
            <a:r>
              <a:rPr lang="ru-RU" dirty="0"/>
              <a:t> </a:t>
            </a:r>
            <a:r>
              <a:rPr lang="ru-RU" dirty="0" err="1"/>
              <a:t>стоје</a:t>
            </a:r>
            <a:r>
              <a:rPr lang="ru-RU" dirty="0"/>
              <a:t>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меких</a:t>
            </a:r>
            <a:r>
              <a:rPr lang="ru-RU" dirty="0"/>
              <a:t> </a:t>
            </a:r>
            <a:r>
              <a:rPr lang="ru-RU" dirty="0" err="1"/>
              <a:t>самогласника</a:t>
            </a:r>
            <a:r>
              <a:rPr lang="ru-RU" dirty="0"/>
              <a:t> е, ё, и, я, ю, </a:t>
            </a:r>
            <a:r>
              <a:rPr lang="ru-RU" dirty="0" err="1"/>
              <a:t>испред</a:t>
            </a:r>
            <a:r>
              <a:rPr lang="ru-RU" dirty="0"/>
              <a:t> ь, и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меких</a:t>
            </a:r>
            <a:r>
              <a:rPr lang="ru-RU" dirty="0"/>
              <a:t> </a:t>
            </a:r>
            <a:r>
              <a:rPr lang="ru-RU" dirty="0" err="1"/>
              <a:t>сугласника</a:t>
            </a:r>
            <a:r>
              <a:rPr lang="ru-RU" dirty="0"/>
              <a:t>, </a:t>
            </a:r>
            <a:r>
              <a:rPr lang="ru-RU" dirty="0" err="1"/>
              <a:t>изговарају</a:t>
            </a:r>
            <a:r>
              <a:rPr lang="ru-RU" dirty="0"/>
              <a:t> се </a:t>
            </a:r>
            <a:r>
              <a:rPr lang="ru-RU" dirty="0" err="1"/>
              <a:t>умекшано</a:t>
            </a:r>
            <a:endParaRPr lang="ru-RU" dirty="0"/>
          </a:p>
          <a:p>
            <a:r>
              <a:rPr lang="ru-RU" dirty="0"/>
              <a:t>§ 19. </a:t>
            </a:r>
            <a:r>
              <a:rPr lang="ru-RU" dirty="0" err="1"/>
              <a:t>Сугласници</a:t>
            </a:r>
            <a:r>
              <a:rPr lang="ru-RU" dirty="0"/>
              <a:t> ц, ж</a:t>
            </a:r>
            <a:r>
              <a:rPr lang="en-US" dirty="0"/>
              <a:t>, </a:t>
            </a:r>
            <a:r>
              <a:rPr lang="ru-RU" dirty="0"/>
              <a:t>ш </a:t>
            </a:r>
            <a:r>
              <a:rPr lang="ru-RU" dirty="0" err="1"/>
              <a:t>изговарају</a:t>
            </a:r>
            <a:r>
              <a:rPr lang="ru-RU" dirty="0"/>
              <a:t> се </a:t>
            </a:r>
            <a:r>
              <a:rPr lang="ru-RU" dirty="0" err="1"/>
              <a:t>увек</a:t>
            </a:r>
            <a:r>
              <a:rPr lang="ru-RU" dirty="0"/>
              <a:t> </a:t>
            </a:r>
            <a:r>
              <a:rPr lang="ru-RU" dirty="0" err="1"/>
              <a:t>врло</a:t>
            </a:r>
            <a:r>
              <a:rPr lang="ru-RU" dirty="0"/>
              <a:t> </a:t>
            </a:r>
            <a:r>
              <a:rPr lang="ru-RU" dirty="0" err="1"/>
              <a:t>тврдо</a:t>
            </a:r>
            <a:endParaRPr lang="ru-RU" dirty="0"/>
          </a:p>
          <a:p>
            <a:r>
              <a:rPr lang="ru-RU" dirty="0"/>
              <a:t>§ 20. </a:t>
            </a:r>
            <a:r>
              <a:rPr lang="ru-RU" dirty="0" err="1"/>
              <a:t>Сугласник</a:t>
            </a:r>
            <a:r>
              <a:rPr lang="ru-RU" dirty="0"/>
              <a:t> л на </a:t>
            </a:r>
            <a:r>
              <a:rPr lang="ru-RU" dirty="0" err="1"/>
              <a:t>крају</a:t>
            </a:r>
            <a:r>
              <a:rPr lang="ru-RU" dirty="0"/>
              <a:t> речи, </a:t>
            </a:r>
            <a:r>
              <a:rPr lang="ru-RU" dirty="0" err="1"/>
              <a:t>затим</a:t>
            </a:r>
            <a:r>
              <a:rPr lang="ru-RU" dirty="0"/>
              <a:t>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тврдих</a:t>
            </a:r>
            <a:r>
              <a:rPr lang="ru-RU" dirty="0"/>
              <a:t> </a:t>
            </a:r>
            <a:r>
              <a:rPr lang="ru-RU" dirty="0" err="1"/>
              <a:t>самогласника</a:t>
            </a:r>
            <a:r>
              <a:rPr lang="ru-RU" dirty="0"/>
              <a:t> и </a:t>
            </a:r>
            <a:r>
              <a:rPr lang="ru-RU" dirty="0" err="1"/>
              <a:t>сугласника</a:t>
            </a:r>
            <a:r>
              <a:rPr lang="ru-RU" dirty="0"/>
              <a:t> </a:t>
            </a:r>
            <a:r>
              <a:rPr lang="ru-RU" dirty="0" err="1"/>
              <a:t>изговара</a:t>
            </a:r>
            <a:r>
              <a:rPr lang="ru-RU" dirty="0"/>
              <a:t> се </a:t>
            </a:r>
            <a:r>
              <a:rPr lang="ru-RU" dirty="0" err="1"/>
              <a:t>врло</a:t>
            </a:r>
            <a:r>
              <a:rPr lang="ru-RU" dirty="0"/>
              <a:t> </a:t>
            </a:r>
            <a:r>
              <a:rPr lang="ru-RU" dirty="0" err="1"/>
              <a:t>тврдо</a:t>
            </a:r>
            <a:endParaRPr lang="ru-RU" dirty="0"/>
          </a:p>
          <a:p>
            <a:r>
              <a:rPr lang="ru-RU" dirty="0"/>
              <a:t>§ 21. </a:t>
            </a:r>
            <a:r>
              <a:rPr lang="ru-RU" dirty="0" err="1"/>
              <a:t>Сугласници</a:t>
            </a:r>
            <a:r>
              <a:rPr lang="ru-RU" dirty="0"/>
              <a:t> ч и щ </a:t>
            </a:r>
            <a:r>
              <a:rPr lang="ru-RU" dirty="0" err="1"/>
              <a:t>изговарају</a:t>
            </a:r>
            <a:r>
              <a:rPr lang="ru-RU" dirty="0"/>
              <a:t> се </a:t>
            </a:r>
            <a:r>
              <a:rPr lang="ru-RU" dirty="0" err="1"/>
              <a:t>увек</a:t>
            </a:r>
            <a:r>
              <a:rPr lang="ru-RU" dirty="0"/>
              <a:t> </a:t>
            </a:r>
            <a:r>
              <a:rPr lang="ru-RU" dirty="0" err="1"/>
              <a:t>меко</a:t>
            </a:r>
            <a:endParaRPr lang="ru-RU" dirty="0"/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22</a:t>
            </a:r>
            <a:r>
              <a:rPr lang="ru-RU" dirty="0"/>
              <a:t>. </a:t>
            </a:r>
            <a:r>
              <a:rPr lang="ru-RU" dirty="0" err="1"/>
              <a:t>Сугласник</a:t>
            </a:r>
            <a:r>
              <a:rPr lang="ru-RU" dirty="0"/>
              <a:t> г у наставку </a:t>
            </a:r>
            <a:r>
              <a:rPr lang="ru-RU" dirty="0" err="1"/>
              <a:t>генетива</a:t>
            </a:r>
            <a:r>
              <a:rPr lang="ru-RU" dirty="0"/>
              <a:t> </a:t>
            </a:r>
            <a:r>
              <a:rPr lang="ru-RU" dirty="0" err="1"/>
              <a:t>придева</a:t>
            </a:r>
            <a:r>
              <a:rPr lang="ru-RU" dirty="0"/>
              <a:t> и </a:t>
            </a:r>
            <a:r>
              <a:rPr lang="ru-RU" dirty="0" err="1"/>
              <a:t>заменица</a:t>
            </a:r>
            <a:r>
              <a:rPr lang="ru-RU" dirty="0"/>
              <a:t> -ого, -его </a:t>
            </a:r>
            <a:r>
              <a:rPr lang="ru-RU" dirty="0" err="1"/>
              <a:t>изговара</a:t>
            </a:r>
            <a:r>
              <a:rPr lang="ru-RU" dirty="0"/>
              <a:t> се као в: его -</a:t>
            </a:r>
            <a:r>
              <a:rPr lang="ru-RU" dirty="0" err="1"/>
              <a:t>ево</a:t>
            </a:r>
            <a:r>
              <a:rPr lang="ru-RU" dirty="0"/>
              <a:t>, хорошего-</a:t>
            </a:r>
            <a:r>
              <a:rPr lang="ru-RU" dirty="0" err="1"/>
              <a:t>харошева</a:t>
            </a:r>
            <a:endParaRPr lang="ru-RU" dirty="0"/>
          </a:p>
          <a:p>
            <a:r>
              <a:rPr lang="ru-RU" dirty="0"/>
              <a:t>§ 23. </a:t>
            </a:r>
            <a:r>
              <a:rPr lang="ru-RU" dirty="0" err="1"/>
              <a:t>Изједначење</a:t>
            </a:r>
            <a:r>
              <a:rPr lang="ru-RU" dirty="0"/>
              <a:t> </a:t>
            </a:r>
            <a:r>
              <a:rPr lang="ru-RU" dirty="0" err="1"/>
              <a:t>сугласника</a:t>
            </a:r>
            <a:r>
              <a:rPr lang="ru-RU" dirty="0"/>
              <a:t> се </a:t>
            </a:r>
            <a:r>
              <a:rPr lang="ru-RU" dirty="0" err="1"/>
              <a:t>врши</a:t>
            </a:r>
            <a:r>
              <a:rPr lang="ru-RU" dirty="0"/>
              <a:t> не само по звучности, </a:t>
            </a:r>
            <a:r>
              <a:rPr lang="ru-RU" dirty="0" err="1"/>
              <a:t>већ</a:t>
            </a:r>
            <a:r>
              <a:rPr lang="ru-RU" dirty="0"/>
              <a:t> и по </a:t>
            </a:r>
            <a:r>
              <a:rPr lang="ru-RU" dirty="0" err="1"/>
              <a:t>мекоћи</a:t>
            </a:r>
            <a:r>
              <a:rPr lang="ru-RU" dirty="0"/>
              <a:t>. </a:t>
            </a:r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24</a:t>
            </a:r>
            <a:r>
              <a:rPr lang="ru-RU" dirty="0"/>
              <a:t>. Слово щ </a:t>
            </a:r>
            <a:r>
              <a:rPr lang="ru-RU" dirty="0" err="1"/>
              <a:t>изговара</a:t>
            </a:r>
            <a:r>
              <a:rPr lang="ru-RU" dirty="0"/>
              <a:t> се као </a:t>
            </a:r>
            <a:r>
              <a:rPr lang="ru-RU" dirty="0" err="1"/>
              <a:t>дуго</a:t>
            </a:r>
            <a:r>
              <a:rPr lang="ru-RU" dirty="0"/>
              <a:t> </a:t>
            </a:r>
            <a:r>
              <a:rPr lang="ru-RU" dirty="0" err="1"/>
              <a:t>меко</a:t>
            </a:r>
            <a:r>
              <a:rPr lang="ru-RU" dirty="0"/>
              <a:t> ш</a:t>
            </a:r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25</a:t>
            </a:r>
            <a:r>
              <a:rPr lang="ru-RU" dirty="0"/>
              <a:t>. </a:t>
            </a:r>
            <a:r>
              <a:rPr lang="ru-RU" dirty="0" err="1"/>
              <a:t>Групе</a:t>
            </a:r>
            <a:r>
              <a:rPr lang="ru-RU" dirty="0"/>
              <a:t> </a:t>
            </a:r>
            <a:r>
              <a:rPr lang="ru-RU" dirty="0" err="1"/>
              <a:t>дц</a:t>
            </a:r>
            <a:r>
              <a:rPr lang="ru-RU" dirty="0"/>
              <a:t>, </a:t>
            </a:r>
            <a:r>
              <a:rPr lang="ru-RU" dirty="0" err="1"/>
              <a:t>тц</a:t>
            </a:r>
            <a:r>
              <a:rPr lang="ru-RU" dirty="0"/>
              <a:t>, тс и </a:t>
            </a:r>
            <a:r>
              <a:rPr lang="ru-RU" dirty="0" err="1"/>
              <a:t>тьс</a:t>
            </a:r>
            <a:r>
              <a:rPr lang="ru-RU" dirty="0"/>
              <a:t> </a:t>
            </a:r>
            <a:r>
              <a:rPr lang="ru-RU" dirty="0" err="1"/>
              <a:t>изговарају</a:t>
            </a:r>
            <a:r>
              <a:rPr lang="ru-RU" dirty="0"/>
              <a:t> се као </a:t>
            </a:r>
            <a:r>
              <a:rPr lang="ru-RU" dirty="0" err="1"/>
              <a:t>дуго</a:t>
            </a:r>
            <a:r>
              <a:rPr lang="ru-RU" dirty="0"/>
              <a:t> ц</a:t>
            </a:r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26</a:t>
            </a:r>
            <a:r>
              <a:rPr lang="ru-RU" dirty="0"/>
              <a:t>. </a:t>
            </a:r>
            <a:r>
              <a:rPr lang="ru-RU" dirty="0" err="1"/>
              <a:t>Групе</a:t>
            </a:r>
            <a:r>
              <a:rPr lang="ru-RU" dirty="0"/>
              <a:t> </a:t>
            </a:r>
            <a:r>
              <a:rPr lang="ru-RU" dirty="0" err="1"/>
              <a:t>дч</a:t>
            </a:r>
            <a:r>
              <a:rPr lang="ru-RU" dirty="0"/>
              <a:t> и </a:t>
            </a:r>
            <a:r>
              <a:rPr lang="ru-RU" dirty="0" err="1"/>
              <a:t>тч</a:t>
            </a:r>
            <a:r>
              <a:rPr lang="ru-RU" dirty="0"/>
              <a:t> </a:t>
            </a:r>
            <a:r>
              <a:rPr lang="ru-RU" dirty="0" err="1"/>
              <a:t>изговарају</a:t>
            </a:r>
            <a:r>
              <a:rPr lang="ru-RU" dirty="0"/>
              <a:t> се као </a:t>
            </a:r>
            <a:r>
              <a:rPr lang="ru-RU" dirty="0" err="1"/>
              <a:t>дуго</a:t>
            </a:r>
            <a:r>
              <a:rPr lang="ru-RU" dirty="0"/>
              <a:t> ч</a:t>
            </a:r>
          </a:p>
          <a:p>
            <a:r>
              <a:rPr lang="ru-RU" dirty="0"/>
              <a:t>§ 27. </a:t>
            </a:r>
            <a:r>
              <a:rPr lang="ru-RU" dirty="0" err="1"/>
              <a:t>Групе</a:t>
            </a:r>
            <a:r>
              <a:rPr lang="ru-RU" dirty="0"/>
              <a:t> </a:t>
            </a:r>
            <a:r>
              <a:rPr lang="ru-RU" dirty="0" err="1"/>
              <a:t>зс</a:t>
            </a:r>
            <a:r>
              <a:rPr lang="ru-RU" dirty="0"/>
              <a:t> и </a:t>
            </a:r>
            <a:r>
              <a:rPr lang="ru-RU" dirty="0" err="1"/>
              <a:t>сс</a:t>
            </a:r>
            <a:r>
              <a:rPr lang="ru-RU" dirty="0"/>
              <a:t> </a:t>
            </a:r>
            <a:r>
              <a:rPr lang="ru-RU" dirty="0" err="1"/>
              <a:t>изговарају</a:t>
            </a:r>
            <a:r>
              <a:rPr lang="ru-RU" dirty="0"/>
              <a:t> се као </a:t>
            </a:r>
            <a:r>
              <a:rPr lang="ru-RU" dirty="0" err="1"/>
              <a:t>неудвојено</a:t>
            </a:r>
            <a:r>
              <a:rPr lang="ru-RU" dirty="0"/>
              <a:t> с</a:t>
            </a:r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28</a:t>
            </a:r>
            <a:r>
              <a:rPr lang="ru-RU" dirty="0"/>
              <a:t>. </a:t>
            </a:r>
            <a:r>
              <a:rPr lang="ru-RU" dirty="0" err="1"/>
              <a:t>Кад</a:t>
            </a:r>
            <a:r>
              <a:rPr lang="ru-RU" dirty="0"/>
              <a:t> се у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нађу</a:t>
            </a:r>
            <a:r>
              <a:rPr lang="ru-RU" dirty="0"/>
              <a:t> три </a:t>
            </a:r>
            <a:r>
              <a:rPr lang="ru-RU" dirty="0" err="1"/>
              <a:t>сугласника</a:t>
            </a:r>
            <a:r>
              <a:rPr lang="ru-RU" dirty="0"/>
              <a:t> </a:t>
            </a:r>
            <a:r>
              <a:rPr lang="ru-RU" dirty="0" err="1"/>
              <a:t>један</a:t>
            </a:r>
            <a:r>
              <a:rPr lang="ru-RU" dirty="0"/>
              <a:t> се губи (</a:t>
            </a:r>
            <a:r>
              <a:rPr lang="ru-RU" dirty="0" err="1"/>
              <a:t>најчешће</a:t>
            </a:r>
            <a:r>
              <a:rPr lang="ru-RU" dirty="0"/>
              <a:t> д или т, не </a:t>
            </a:r>
            <a:r>
              <a:rPr lang="ru-RU" dirty="0" err="1"/>
              <a:t>изговара</a:t>
            </a:r>
            <a:r>
              <a:rPr lang="ru-RU" dirty="0"/>
              <a:t>): </a:t>
            </a:r>
            <a:r>
              <a:rPr lang="ru-RU" dirty="0" err="1"/>
              <a:t>счас</a:t>
            </a:r>
            <a:r>
              <a:rPr lang="ru-RU" dirty="0"/>
              <a:t>(т)</a:t>
            </a:r>
            <a:r>
              <a:rPr lang="ru-RU" dirty="0" err="1"/>
              <a:t>ливый</a:t>
            </a:r>
            <a:r>
              <a:rPr lang="ru-RU" dirty="0"/>
              <a:t>, ус(т)</a:t>
            </a:r>
            <a:r>
              <a:rPr lang="ru-RU" dirty="0" err="1"/>
              <a:t>ный</a:t>
            </a:r>
            <a:r>
              <a:rPr lang="ru-RU" dirty="0"/>
              <a:t>, поз(д)но, </a:t>
            </a:r>
            <a:r>
              <a:rPr lang="ru-RU" dirty="0" err="1"/>
              <a:t>пра</a:t>
            </a:r>
            <a:r>
              <a:rPr lang="ru-RU" dirty="0"/>
              <a:t>(з)</a:t>
            </a:r>
            <a:r>
              <a:rPr lang="ru-RU" dirty="0" err="1"/>
              <a:t>дник</a:t>
            </a:r>
            <a:endParaRPr lang="ru-RU" dirty="0"/>
          </a:p>
          <a:p>
            <a:r>
              <a:rPr lang="ru-RU" dirty="0"/>
              <a:t>§ </a:t>
            </a:r>
            <a:r>
              <a:rPr lang="ru-RU" dirty="0">
                <a:solidFill>
                  <a:srgbClr val="FF0000"/>
                </a:solidFill>
              </a:rPr>
              <a:t>29</a:t>
            </a:r>
            <a:r>
              <a:rPr lang="ru-RU" dirty="0"/>
              <a:t>. Речи сердце и солнце </a:t>
            </a:r>
            <a:r>
              <a:rPr lang="ru-RU" dirty="0" err="1"/>
              <a:t>изговарају</a:t>
            </a:r>
            <a:r>
              <a:rPr lang="ru-RU" dirty="0"/>
              <a:t> се: </a:t>
            </a:r>
            <a:r>
              <a:rPr lang="ru-RU" dirty="0" err="1"/>
              <a:t>с'ерце</a:t>
            </a:r>
            <a:r>
              <a:rPr lang="ru-RU" dirty="0"/>
              <a:t> , </a:t>
            </a:r>
            <a:r>
              <a:rPr lang="ru-RU" dirty="0" err="1"/>
              <a:t>сонце</a:t>
            </a:r>
            <a:r>
              <a:rPr lang="ru-RU" dirty="0"/>
              <a:t>. У </a:t>
            </a:r>
            <a:r>
              <a:rPr lang="ru-RU" dirty="0" err="1"/>
              <a:t>речима</a:t>
            </a:r>
            <a:r>
              <a:rPr lang="ru-RU" dirty="0"/>
              <a:t> здравствуйте и чувство </a:t>
            </a:r>
            <a:r>
              <a:rPr lang="ru-RU" dirty="0" err="1"/>
              <a:t>прво</a:t>
            </a:r>
            <a:r>
              <a:rPr lang="ru-RU" dirty="0"/>
              <a:t> в се не </a:t>
            </a:r>
            <a:r>
              <a:rPr lang="ru-RU" dirty="0" err="1"/>
              <a:t>изговара</a:t>
            </a:r>
            <a:r>
              <a:rPr lang="ru-RU" dirty="0"/>
              <a:t>. </a:t>
            </a:r>
            <a:r>
              <a:rPr lang="ru-RU" dirty="0" err="1"/>
              <a:t>Заменица</a:t>
            </a:r>
            <a:r>
              <a:rPr lang="ru-RU" dirty="0"/>
              <a:t> что </a:t>
            </a:r>
            <a:r>
              <a:rPr lang="ru-RU" dirty="0" err="1"/>
              <a:t>изговара</a:t>
            </a:r>
            <a:r>
              <a:rPr lang="ru-RU" dirty="0"/>
              <a:t> се </a:t>
            </a:r>
            <a:r>
              <a:rPr lang="ru-RU" dirty="0" err="1"/>
              <a:t>што</a:t>
            </a:r>
            <a:r>
              <a:rPr lang="ru-RU" dirty="0"/>
              <a:t>. </a:t>
            </a:r>
          </a:p>
          <a:p>
            <a:r>
              <a:rPr lang="ru-RU" dirty="0"/>
              <a:t>§ 30. Слова ъ (твердый знак, дебело </a:t>
            </a:r>
            <a:r>
              <a:rPr lang="ru-RU" dirty="0" err="1"/>
              <a:t>јер</a:t>
            </a:r>
            <a:r>
              <a:rPr lang="ru-RU" dirty="0"/>
              <a:t>) и ь (мягкий знак, </a:t>
            </a:r>
            <a:r>
              <a:rPr lang="ru-RU" dirty="0" err="1"/>
              <a:t>танко</a:t>
            </a:r>
            <a:r>
              <a:rPr lang="ru-RU" dirty="0"/>
              <a:t> </a:t>
            </a:r>
            <a:r>
              <a:rPr lang="ru-RU" dirty="0" err="1"/>
              <a:t>јер</a:t>
            </a:r>
            <a:r>
              <a:rPr lang="ru-RU" dirty="0"/>
              <a:t>) </a:t>
            </a:r>
            <a:r>
              <a:rPr lang="ru-RU" dirty="0" err="1"/>
              <a:t>немају</a:t>
            </a:r>
            <a:r>
              <a:rPr lang="ru-RU" dirty="0"/>
              <a:t> </a:t>
            </a:r>
            <a:r>
              <a:rPr lang="ru-RU" dirty="0" err="1"/>
              <a:t>никакву</a:t>
            </a:r>
            <a:r>
              <a:rPr lang="ru-RU" dirty="0"/>
              <a:t> </a:t>
            </a:r>
            <a:r>
              <a:rPr lang="ru-RU" dirty="0" err="1"/>
              <a:t>гласовну</a:t>
            </a:r>
            <a:r>
              <a:rPr lang="ru-RU" dirty="0"/>
              <a:t> </a:t>
            </a:r>
            <a:r>
              <a:rPr lang="ru-RU" dirty="0" err="1"/>
              <a:t>вредност.Слово</a:t>
            </a:r>
            <a:r>
              <a:rPr lang="ru-RU" dirty="0"/>
              <a:t> ъ </a:t>
            </a:r>
            <a:r>
              <a:rPr lang="ru-RU" dirty="0" err="1"/>
              <a:t>показује</a:t>
            </a:r>
            <a:r>
              <a:rPr lang="ru-RU" dirty="0"/>
              <a:t> да се </a:t>
            </a:r>
            <a:r>
              <a:rPr lang="ru-RU" dirty="0" err="1"/>
              <a:t>претходни</a:t>
            </a:r>
            <a:r>
              <a:rPr lang="ru-RU" dirty="0"/>
              <a:t> </a:t>
            </a:r>
            <a:r>
              <a:rPr lang="ru-RU" dirty="0" err="1"/>
              <a:t>сугласник</a:t>
            </a:r>
            <a:r>
              <a:rPr lang="ru-RU" dirty="0"/>
              <a:t> </a:t>
            </a:r>
            <a:r>
              <a:rPr lang="ru-RU" dirty="0" err="1"/>
              <a:t>изговара</a:t>
            </a:r>
            <a:r>
              <a:rPr lang="ru-RU" dirty="0"/>
              <a:t> </a:t>
            </a:r>
            <a:r>
              <a:rPr lang="ru-RU" dirty="0" err="1"/>
              <a:t>тврдо</a:t>
            </a:r>
            <a:r>
              <a:rPr lang="ru-RU" dirty="0"/>
              <a:t> </a:t>
            </a:r>
            <a:r>
              <a:rPr lang="ru-RU" dirty="0" err="1"/>
              <a:t>испред</a:t>
            </a:r>
            <a:r>
              <a:rPr lang="ru-RU" dirty="0"/>
              <a:t> </a:t>
            </a:r>
            <a:r>
              <a:rPr lang="ru-RU" dirty="0" err="1"/>
              <a:t>самогласника</a:t>
            </a:r>
            <a:r>
              <a:rPr lang="ru-RU" dirty="0"/>
              <a:t> пред </a:t>
            </a:r>
            <a:r>
              <a:rPr lang="ru-RU" dirty="0" err="1"/>
              <a:t>којим</a:t>
            </a:r>
            <a:r>
              <a:rPr lang="ru-RU" dirty="0"/>
              <a:t> се иначе </a:t>
            </a:r>
            <a:r>
              <a:rPr lang="ru-RU" dirty="0" err="1"/>
              <a:t>умекшава</a:t>
            </a:r>
            <a:r>
              <a:rPr lang="ru-RU" dirty="0"/>
              <a:t>. Слово ь </a:t>
            </a:r>
            <a:r>
              <a:rPr lang="ru-RU" dirty="0" err="1"/>
              <a:t>приказује</a:t>
            </a:r>
            <a:r>
              <a:rPr lang="ru-RU" dirty="0"/>
              <a:t> </a:t>
            </a:r>
            <a:r>
              <a:rPr lang="ru-RU" dirty="0" err="1"/>
              <a:t>умекшаност</a:t>
            </a:r>
            <a:r>
              <a:rPr lang="ru-RU" dirty="0"/>
              <a:t> </a:t>
            </a:r>
            <a:r>
              <a:rPr lang="ru-RU" dirty="0" err="1"/>
              <a:t>претходног</a:t>
            </a:r>
            <a:r>
              <a:rPr lang="ru-RU" dirty="0"/>
              <a:t> </a:t>
            </a:r>
            <a:r>
              <a:rPr lang="ru-RU" dirty="0" err="1"/>
              <a:t>сугласника</a:t>
            </a:r>
            <a:r>
              <a:rPr lang="ru-RU" dirty="0"/>
              <a:t>: объезд -</a:t>
            </a:r>
            <a:r>
              <a:rPr lang="ru-RU" dirty="0" err="1"/>
              <a:t>објест</a:t>
            </a:r>
            <a:r>
              <a:rPr lang="ru-RU" dirty="0"/>
              <a:t>, трость- </a:t>
            </a:r>
            <a:r>
              <a:rPr lang="ru-RU" dirty="0" err="1"/>
              <a:t>трост</a:t>
            </a:r>
            <a:r>
              <a:rPr lang="ru-RU" dirty="0"/>
              <a:t>`.</a:t>
            </a:r>
          </a:p>
        </p:txBody>
      </p:sp>
    </p:spTree>
    <p:extLst>
      <p:ext uri="{BB962C8B-B14F-4D97-AF65-F5344CB8AC3E}">
        <p14:creationId xmlns:p14="http://schemas.microsoft.com/office/powerpoint/2010/main" xmlns="" val="382231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B3D38FE-9214-4689-A9AE-00851210677B}"/>
              </a:ext>
            </a:extLst>
          </p:cNvPr>
          <p:cNvSpPr/>
          <p:nvPr/>
        </p:nvSpPr>
        <p:spPr>
          <a:xfrm>
            <a:off x="3140766" y="1298713"/>
            <a:ext cx="51117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Синкретизм </a:t>
            </a:r>
          </a:p>
          <a:p>
            <a:endParaRPr lang="sr-Cyrl-RS" dirty="0"/>
          </a:p>
          <a:p>
            <a:r>
              <a:rPr lang="ru-RU" dirty="0"/>
              <a:t>Я- все, все-Я</a:t>
            </a:r>
            <a:endParaRPr lang="en-US" dirty="0"/>
          </a:p>
          <a:p>
            <a:endParaRPr lang="ru-RU" dirty="0"/>
          </a:p>
          <a:p>
            <a:r>
              <a:rPr lang="ru-RU" dirty="0" err="1"/>
              <a:t>Досинтаксное</a:t>
            </a:r>
            <a:r>
              <a:rPr lang="ru-RU" dirty="0"/>
              <a:t> время</a:t>
            </a:r>
          </a:p>
          <a:p>
            <a:endParaRPr lang="sr-Cyrl-RS" dirty="0"/>
          </a:p>
          <a:p>
            <a:r>
              <a:rPr lang="sr-Cyrl-RS" dirty="0"/>
              <a:t>И</a:t>
            </a:r>
            <a:r>
              <a:rPr lang="ru-RU" dirty="0" err="1"/>
              <a:t>менование</a:t>
            </a:r>
            <a:r>
              <a:rPr lang="sr-Cyrl-RS" dirty="0"/>
              <a:t>- </a:t>
            </a:r>
            <a:r>
              <a:rPr lang="sr-Cyrl-RS" dirty="0" err="1"/>
              <a:t>кодификаци</a:t>
            </a:r>
            <a:r>
              <a:rPr lang="ru-RU" dirty="0"/>
              <a:t>я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66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66708F9-45B7-42D2-B7B7-835924E19AA1}"/>
              </a:ext>
            </a:extLst>
          </p:cNvPr>
          <p:cNvSpPr/>
          <p:nvPr/>
        </p:nvSpPr>
        <p:spPr>
          <a:xfrm>
            <a:off x="2888974" y="1113184"/>
            <a:ext cx="625502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Эгоцентричные слова( Бертран Рассел)</a:t>
            </a:r>
          </a:p>
          <a:p>
            <a:endParaRPr lang="ru-RU" dirty="0"/>
          </a:p>
          <a:p>
            <a:r>
              <a:rPr lang="ru-RU" dirty="0"/>
              <a:t>Тело - Я. </a:t>
            </a:r>
          </a:p>
          <a:p>
            <a:endParaRPr lang="ru-RU" dirty="0"/>
          </a:p>
          <a:p>
            <a:r>
              <a:rPr lang="ru-RU" dirty="0"/>
              <a:t>Граница, локус- Ты – отношение( Хочу, дай…)</a:t>
            </a:r>
          </a:p>
          <a:p>
            <a:endParaRPr lang="ru-RU" dirty="0"/>
          </a:p>
          <a:p>
            <a:r>
              <a:rPr lang="ru-RU" dirty="0"/>
              <a:t>Свое и чужое. ( мое, твое..)</a:t>
            </a:r>
          </a:p>
          <a:p>
            <a:endParaRPr lang="ru-RU" dirty="0"/>
          </a:p>
          <a:p>
            <a:r>
              <a:rPr lang="ru-RU" dirty="0"/>
              <a:t>Чужой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233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3DA7EFE-6185-46E2-A7C3-78D9289817C1}"/>
              </a:ext>
            </a:extLst>
          </p:cNvPr>
          <p:cNvSpPr/>
          <p:nvPr/>
        </p:nvSpPr>
        <p:spPr>
          <a:xfrm>
            <a:off x="3048000" y="2413338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Центр и периферия – Здесь, Там; Сейчас- Тогда</a:t>
            </a:r>
          </a:p>
          <a:p>
            <a:endParaRPr lang="ru-RU" dirty="0"/>
          </a:p>
          <a:p>
            <a:r>
              <a:rPr lang="ru-RU" dirty="0"/>
              <a:t>Вертикальные и горизонтальные структуры ( далеко, близко)</a:t>
            </a:r>
          </a:p>
          <a:p>
            <a:endParaRPr lang="ru-RU" dirty="0"/>
          </a:p>
          <a:p>
            <a:r>
              <a:rPr lang="ru-RU" dirty="0"/>
              <a:t>Аксиология ( хороший , плохой)</a:t>
            </a:r>
          </a:p>
        </p:txBody>
      </p:sp>
    </p:spTree>
    <p:extLst>
      <p:ext uri="{BB962C8B-B14F-4D97-AF65-F5344CB8AC3E}">
        <p14:creationId xmlns:p14="http://schemas.microsoft.com/office/powerpoint/2010/main" xmlns="" val="9536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265298-EEA9-474B-9A26-279E519BA244}"/>
              </a:ext>
            </a:extLst>
          </p:cNvPr>
          <p:cNvSpPr/>
          <p:nvPr/>
        </p:nvSpPr>
        <p:spPr>
          <a:xfrm>
            <a:off x="3953668" y="2157656"/>
            <a:ext cx="6664773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Textus</a:t>
            </a:r>
            <a:endParaRPr lang="ru-RU" dirty="0"/>
          </a:p>
          <a:p>
            <a:endParaRPr lang="ru-RU" dirty="0"/>
          </a:p>
          <a:p>
            <a:r>
              <a:rPr lang="ru-RU" dirty="0"/>
              <a:t>Слово- речь</a:t>
            </a:r>
          </a:p>
          <a:p>
            <a:endParaRPr lang="ru-RU" dirty="0"/>
          </a:p>
          <a:p>
            <a:r>
              <a:rPr lang="ru-RU" dirty="0"/>
              <a:t>Я вас обманываю( Теория речевого самоубийства -</a:t>
            </a:r>
            <a:r>
              <a:rPr lang="ru-RU" dirty="0" err="1"/>
              <a:t>Зино</a:t>
            </a:r>
            <a:r>
              <a:rPr lang="ru-RU" dirty="0"/>
              <a:t> </a:t>
            </a:r>
            <a:r>
              <a:rPr lang="ru-RU" dirty="0" err="1"/>
              <a:t>Вендлер</a:t>
            </a:r>
            <a:r>
              <a:rPr lang="ru-RU" dirty="0"/>
              <a:t>)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66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27A233B-4602-41B1-8246-4C12AC0F2D0C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Глокая </a:t>
            </a:r>
            <a:r>
              <a:rPr lang="ru-RU" dirty="0" err="1"/>
              <a:t>куздра</a:t>
            </a:r>
            <a:r>
              <a:rPr lang="ru-RU" dirty="0"/>
              <a:t> </a:t>
            </a:r>
            <a:r>
              <a:rPr lang="ru-RU" dirty="0" err="1"/>
              <a:t>болданула</a:t>
            </a:r>
            <a:r>
              <a:rPr lang="ru-RU" dirty="0"/>
              <a:t> </a:t>
            </a:r>
            <a:r>
              <a:rPr lang="ru-RU" dirty="0" err="1"/>
              <a:t>бокра</a:t>
            </a:r>
            <a:r>
              <a:rPr lang="ru-RU" dirty="0"/>
              <a:t> и </a:t>
            </a:r>
            <a:r>
              <a:rPr lang="ru-RU" dirty="0" err="1"/>
              <a:t>кудрачит</a:t>
            </a:r>
            <a:r>
              <a:rPr lang="ru-RU" dirty="0"/>
              <a:t> </a:t>
            </a:r>
            <a:r>
              <a:rPr lang="ru-RU" dirty="0" err="1"/>
              <a:t>бокренка</a:t>
            </a:r>
            <a:endParaRPr lang="ru-RU" dirty="0"/>
          </a:p>
          <a:p>
            <a:r>
              <a:rPr lang="ru-RU" dirty="0"/>
              <a:t>( Щерба)</a:t>
            </a:r>
          </a:p>
        </p:txBody>
      </p:sp>
    </p:spTree>
    <p:extLst>
      <p:ext uri="{BB962C8B-B14F-4D97-AF65-F5344CB8AC3E}">
        <p14:creationId xmlns:p14="http://schemas.microsoft.com/office/powerpoint/2010/main" xmlns="" val="26371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D1889FC-A61A-4364-A1DA-410FAD288B4F}"/>
              </a:ext>
            </a:extLst>
          </p:cNvPr>
          <p:cNvSpPr/>
          <p:nvPr/>
        </p:nvSpPr>
        <p:spPr>
          <a:xfrm>
            <a:off x="3048000" y="25518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Я вас любил; любовь еще, быть может, В душе моей угасла не совсем; Но пусть она вас больше </a:t>
            </a:r>
            <a:r>
              <a:rPr lang="ru-RU" dirty="0">
                <a:solidFill>
                  <a:srgbClr val="FF0000"/>
                </a:solidFill>
              </a:rPr>
              <a:t>не тревожит</a:t>
            </a:r>
            <a:r>
              <a:rPr lang="ru-RU" dirty="0"/>
              <a:t>; Я не хочу </a:t>
            </a:r>
            <a:r>
              <a:rPr lang="ru-RU" dirty="0">
                <a:solidFill>
                  <a:srgbClr val="FF0000"/>
                </a:solidFill>
              </a:rPr>
              <a:t>печалить</a:t>
            </a:r>
            <a:r>
              <a:rPr lang="ru-RU" dirty="0"/>
              <a:t> вас ничем. Я вас любил, </a:t>
            </a:r>
            <a:r>
              <a:rPr lang="ru-RU" dirty="0">
                <a:solidFill>
                  <a:srgbClr val="FF0000"/>
                </a:solidFill>
              </a:rPr>
              <a:t>безмолвно</a:t>
            </a:r>
            <a:r>
              <a:rPr lang="ru-RU" dirty="0"/>
              <a:t>, безнадежно, То робостью, то </a:t>
            </a:r>
            <a:r>
              <a:rPr lang="ru-RU" dirty="0">
                <a:solidFill>
                  <a:srgbClr val="FF0000"/>
                </a:solidFill>
              </a:rPr>
              <a:t>ревностью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томим</a:t>
            </a:r>
            <a:r>
              <a:rPr lang="ru-RU" dirty="0"/>
              <a:t>; Я вас любил так искренно, так нежно, Как дай вам Бог любимой быть другим. ( Пушкин)</a:t>
            </a:r>
          </a:p>
        </p:txBody>
      </p:sp>
    </p:spTree>
    <p:extLst>
      <p:ext uri="{BB962C8B-B14F-4D97-AF65-F5344CB8AC3E}">
        <p14:creationId xmlns:p14="http://schemas.microsoft.com/office/powerpoint/2010/main" xmlns="" val="330296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E89A625-9A91-4316-A97C-583338E19640}"/>
              </a:ext>
            </a:extLst>
          </p:cNvPr>
          <p:cNvSpPr/>
          <p:nvPr/>
        </p:nvSpPr>
        <p:spPr>
          <a:xfrm>
            <a:off x="3048000" y="282883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Лексика</a:t>
            </a:r>
          </a:p>
          <a:p>
            <a:endParaRPr lang="ru-RU" dirty="0"/>
          </a:p>
          <a:p>
            <a:r>
              <a:rPr lang="ru-RU" dirty="0"/>
              <a:t>Визуальные словари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368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EE41F47-7AB5-4429-AD4F-BB5F943E13D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3159" y="755000"/>
            <a:ext cx="6742760" cy="55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48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15897A5-6203-4102-943F-19DAFBD02DD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515" y="0"/>
            <a:ext cx="10064697" cy="657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96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6E4DAC0-8A35-4F4F-9FF2-A031EBEB7A6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4704" y="0"/>
            <a:ext cx="5662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25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28E69CA-5E7E-4FE5-8693-5BA1C299DD0C}"/>
              </a:ext>
            </a:extLst>
          </p:cNvPr>
          <p:cNvSpPr/>
          <p:nvPr/>
        </p:nvSpPr>
        <p:spPr>
          <a:xfrm>
            <a:off x="3048000" y="2828836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«Ложные  друзья»</a:t>
            </a:r>
          </a:p>
          <a:p>
            <a:endParaRPr lang="ru-RU" dirty="0"/>
          </a:p>
          <a:p>
            <a:r>
              <a:rPr lang="ru-RU" dirty="0"/>
              <a:t> Проблема синтагматики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авария  ж. </a:t>
            </a:r>
            <a:r>
              <a:rPr lang="ru-RU" dirty="0" err="1"/>
              <a:t>аварија</a:t>
            </a:r>
            <a:r>
              <a:rPr lang="ru-RU" dirty="0"/>
              <a:t>, </a:t>
            </a:r>
            <a:r>
              <a:rPr lang="ru-RU" dirty="0" err="1"/>
              <a:t>хаварија</a:t>
            </a:r>
            <a:r>
              <a:rPr lang="ru-RU" dirty="0"/>
              <a:t>, </a:t>
            </a:r>
            <a:r>
              <a:rPr lang="ru-RU" dirty="0" err="1"/>
              <a:t>квар</a:t>
            </a:r>
            <a:r>
              <a:rPr lang="ru-RU" dirty="0"/>
              <a:t>, катастрофа, </a:t>
            </a:r>
            <a:r>
              <a:rPr lang="ru-RU" dirty="0" err="1"/>
              <a:t>удес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аварийный запас - </a:t>
            </a:r>
            <a:r>
              <a:rPr lang="ru-RU" dirty="0" err="1"/>
              <a:t>резервне</a:t>
            </a:r>
            <a:r>
              <a:rPr lang="ru-RU" dirty="0"/>
              <a:t> </a:t>
            </a:r>
            <a:r>
              <a:rPr lang="ru-RU" dirty="0" err="1"/>
              <a:t>залихе</a:t>
            </a:r>
            <a:r>
              <a:rPr lang="ru-RU" dirty="0"/>
              <a:t> </a:t>
            </a:r>
          </a:p>
          <a:p>
            <a:r>
              <a:rPr lang="ru-RU" dirty="0"/>
              <a:t>    аварийный выход - </a:t>
            </a:r>
            <a:r>
              <a:rPr lang="ru-RU" dirty="0" err="1"/>
              <a:t>помоћни</a:t>
            </a:r>
            <a:r>
              <a:rPr lang="ru-RU" dirty="0"/>
              <a:t> </a:t>
            </a:r>
          </a:p>
          <a:p>
            <a:r>
              <a:rPr lang="ru-RU" dirty="0"/>
              <a:t>    </a:t>
            </a:r>
            <a:r>
              <a:rPr lang="ru-RU" dirty="0" err="1"/>
              <a:t>излаз</a:t>
            </a:r>
            <a:r>
              <a:rPr lang="ru-RU" dirty="0"/>
              <a:t>, </a:t>
            </a:r>
            <a:r>
              <a:rPr lang="ru-RU" dirty="0" err="1"/>
              <a:t>излаз</a:t>
            </a:r>
            <a:r>
              <a:rPr lang="ru-RU" dirty="0"/>
              <a:t> за </a:t>
            </a:r>
            <a:r>
              <a:rPr lang="ru-RU" dirty="0" err="1"/>
              <a:t>случај</a:t>
            </a:r>
            <a:r>
              <a:rPr lang="ru-RU" dirty="0"/>
              <a:t> опасности</a:t>
            </a:r>
          </a:p>
          <a:p>
            <a:r>
              <a:rPr lang="ru-RU" dirty="0"/>
              <a:t>    аварийный сигнал - </a:t>
            </a:r>
            <a:r>
              <a:rPr lang="ru-RU" dirty="0" err="1"/>
              <a:t>алармни</a:t>
            </a:r>
            <a:r>
              <a:rPr lang="ru-RU" dirty="0"/>
              <a:t> сигнал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131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76C03B2-C345-488C-9B93-6D9959142676}"/>
              </a:ext>
            </a:extLst>
          </p:cNvPr>
          <p:cNvSpPr/>
          <p:nvPr/>
        </p:nvSpPr>
        <p:spPr>
          <a:xfrm>
            <a:off x="106017" y="0"/>
            <a:ext cx="120859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Местоимения</a:t>
            </a:r>
          </a:p>
          <a:p>
            <a:r>
              <a:rPr lang="ru-RU" dirty="0"/>
              <a:t>Личные : я, ты, он, она, оно, мы, вы, они . Лица и предметы</a:t>
            </a:r>
          </a:p>
          <a:p>
            <a:r>
              <a:rPr lang="ru-RU" dirty="0"/>
              <a:t>Возвратное : себя </a:t>
            </a:r>
          </a:p>
          <a:p>
            <a:r>
              <a:rPr lang="ru-RU" dirty="0"/>
              <a:t>Притяжательные : мой, твой, ваш, наш, свой, его, её, их </a:t>
            </a:r>
          </a:p>
          <a:p>
            <a:r>
              <a:rPr lang="ru-RU" dirty="0"/>
              <a:t>Указательные : этот, тот, такой, таков, столько</a:t>
            </a:r>
          </a:p>
          <a:p>
            <a:r>
              <a:rPr lang="ru-RU" dirty="0"/>
              <a:t>Определительные : сам, самый, весь, всякий, каждый, любой, другой, иной</a:t>
            </a:r>
          </a:p>
          <a:p>
            <a:r>
              <a:rPr lang="ru-RU" dirty="0"/>
              <a:t>Вопросительные : кто, что, какой, который, чей, сколько . </a:t>
            </a:r>
          </a:p>
          <a:p>
            <a:r>
              <a:rPr lang="ru-RU" dirty="0"/>
              <a:t>Отрицательные : никто, ничто, некого, нечего, никакой, ничей </a:t>
            </a:r>
          </a:p>
          <a:p>
            <a:r>
              <a:rPr lang="ru-RU" dirty="0"/>
              <a:t>Неопределённые : некто, нечто, некоторый, некий, несколько , а также все местоимения, образованные от вопросительных местоимений приставкой кое — или суффиксами  то ,  либо ,  </a:t>
            </a:r>
            <a:r>
              <a:rPr lang="ru-RU" dirty="0" err="1"/>
              <a:t>нибудь</a:t>
            </a:r>
            <a:r>
              <a:rPr lang="ru-RU" dirty="0"/>
              <a:t> 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280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10B7A33-66DF-4C04-B069-0E8F3BDC85C7}"/>
              </a:ext>
            </a:extLst>
          </p:cNvPr>
          <p:cNvSpPr/>
          <p:nvPr/>
        </p:nvSpPr>
        <p:spPr>
          <a:xfrm>
            <a:off x="3048000" y="269033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Глагол в инфинитиве отвечает на вопросы что делать?  или что сделать?  и имеет только постоянные признаки переходности (читать  — </a:t>
            </a:r>
            <a:r>
              <a:rPr lang="ru-RU" dirty="0" err="1"/>
              <a:t>перех</a:t>
            </a:r>
            <a:r>
              <a:rPr lang="ru-RU" dirty="0"/>
              <a:t>., спать  — </a:t>
            </a:r>
            <a:r>
              <a:rPr lang="ru-RU" dirty="0" err="1"/>
              <a:t>неперех</a:t>
            </a:r>
            <a:r>
              <a:rPr lang="ru-RU" dirty="0"/>
              <a:t>.),</a:t>
            </a:r>
          </a:p>
          <a:p>
            <a:endParaRPr lang="ru-RU" dirty="0"/>
          </a:p>
          <a:p>
            <a:r>
              <a:rPr lang="ru-RU" dirty="0"/>
              <a:t> возвратности (мыть  — мыться ) </a:t>
            </a:r>
          </a:p>
          <a:p>
            <a:endParaRPr lang="ru-RU" dirty="0"/>
          </a:p>
          <a:p>
            <a:r>
              <a:rPr lang="ru-RU" dirty="0"/>
              <a:t>и вида (решать  — несов. вид, решить  — сов. вид).</a:t>
            </a:r>
          </a:p>
        </p:txBody>
      </p:sp>
    </p:spTree>
    <p:extLst>
      <p:ext uri="{BB962C8B-B14F-4D97-AF65-F5344CB8AC3E}">
        <p14:creationId xmlns:p14="http://schemas.microsoft.com/office/powerpoint/2010/main" xmlns="" val="25011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257135E-FA69-44DA-89A6-F0A5C8B5BF9E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формообразующие суффиксы  </a:t>
            </a:r>
            <a:r>
              <a:rPr lang="ru-RU" dirty="0" err="1"/>
              <a:t>ть</a:t>
            </a:r>
            <a:r>
              <a:rPr lang="ru-RU" dirty="0"/>
              <a:t>  (</a:t>
            </a:r>
            <a:r>
              <a:rPr lang="ru-RU" dirty="0" err="1"/>
              <a:t>чита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ть</a:t>
            </a:r>
            <a:r>
              <a:rPr lang="ru-RU" dirty="0"/>
              <a:t> ),  </a:t>
            </a:r>
            <a:r>
              <a:rPr lang="ru-RU" dirty="0" err="1"/>
              <a:t>ти</a:t>
            </a:r>
            <a:r>
              <a:rPr lang="ru-RU" dirty="0"/>
              <a:t>  (нес </a:t>
            </a:r>
            <a:r>
              <a:rPr lang="ru-RU" dirty="0" err="1">
                <a:solidFill>
                  <a:srgbClr val="FF0000"/>
                </a:solidFill>
              </a:rPr>
              <a:t>ти</a:t>
            </a:r>
            <a:r>
              <a:rPr lang="ru-RU" dirty="0"/>
              <a:t> ),  </a:t>
            </a:r>
            <a:r>
              <a:rPr lang="ru-RU" dirty="0" err="1"/>
              <a:t>чь</a:t>
            </a:r>
            <a:r>
              <a:rPr lang="ru-RU" dirty="0"/>
              <a:t>  или Ø (</a:t>
            </a:r>
            <a:r>
              <a:rPr lang="ru-RU" dirty="0" err="1"/>
              <a:t>пе</a:t>
            </a:r>
            <a:r>
              <a:rPr lang="ru-RU" dirty="0"/>
              <a:t> </a:t>
            </a:r>
            <a:r>
              <a:rPr lang="ru-RU" dirty="0" err="1"/>
              <a:t>чь</a:t>
            </a:r>
            <a:r>
              <a:rPr lang="ru-RU" dirty="0"/>
              <a:t>  или печь —Ø) </a:t>
            </a:r>
          </a:p>
        </p:txBody>
      </p:sp>
    </p:spTree>
    <p:extLst>
      <p:ext uri="{BB962C8B-B14F-4D97-AF65-F5344CB8AC3E}">
        <p14:creationId xmlns:p14="http://schemas.microsoft.com/office/powerpoint/2010/main" xmlns="" val="345688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1259</Words>
  <Application>Microsoft Office PowerPoint</Application>
  <PresentationFormat>Custom</PresentationFormat>
  <Paragraphs>115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Irina Antanasijevic</dc:creator>
  <cp:lastModifiedBy>slusaonica</cp:lastModifiedBy>
  <cp:revision>15</cp:revision>
  <dcterms:created xsi:type="dcterms:W3CDTF">2018-04-11T15:47:43Z</dcterms:created>
  <dcterms:modified xsi:type="dcterms:W3CDTF">2018-04-13T16:19:50Z</dcterms:modified>
</cp:coreProperties>
</file>