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5" r:id="rId3"/>
    <p:sldId id="266" r:id="rId4"/>
    <p:sldId id="260" r:id="rId5"/>
    <p:sldId id="261" r:id="rId6"/>
    <p:sldId id="262" r:id="rId7"/>
    <p:sldId id="258" r:id="rId8"/>
    <p:sldId id="263" r:id="rId9"/>
    <p:sldId id="264" r:id="rId10"/>
    <p:sldId id="257" r:id="rId11"/>
    <p:sldId id="25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C4DAE-B514-4583-B7EB-4E9BC3F2777B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D8265-F5CC-4631-98D8-9E0C70C78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439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8265-F5CC-4631-98D8-9E0C70C7892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18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892480" cy="1656184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Имя прилагательное</a:t>
            </a:r>
            <a:endParaRPr lang="ru-RU" sz="8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780928"/>
            <a:ext cx="6400800" cy="1752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(PRIDEV)</a:t>
            </a:r>
            <a:endParaRPr lang="ru-RU" sz="4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506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ru-RU" dirty="0" smtClean="0"/>
              <a:t>Имя прилагательное – это самостоятельная часть речи, которая обозначает признак предмета и отвечает на вопросы: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Какой? Какая? Какое? Какие? Чей? </a:t>
            </a:r>
            <a:r>
              <a:rPr lang="ru-RU" dirty="0" smtClean="0"/>
              <a:t>и др.</a:t>
            </a:r>
          </a:p>
          <a:p>
            <a:r>
              <a:rPr lang="ru-RU" dirty="0" smtClean="0"/>
              <a:t>Имя прилагательное изменяется по родам, числам, падежам и зависит от существительного .</a:t>
            </a:r>
          </a:p>
          <a:p>
            <a:r>
              <a:rPr lang="ru-RU" dirty="0" smtClean="0"/>
              <a:t>Имеет краткую и полную форму.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76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2091109" cy="190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586540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>
                <a:solidFill>
                  <a:prstClr val="black"/>
                </a:solidFill>
              </a:rPr>
              <a:t>Слон </a:t>
            </a:r>
            <a:r>
              <a:rPr lang="ru-RU" sz="3200" b="1" dirty="0">
                <a:solidFill>
                  <a:srgbClr val="002060"/>
                </a:solidFill>
              </a:rPr>
              <a:t>большой </a:t>
            </a:r>
            <a:r>
              <a:rPr lang="ru-RU" sz="3200" dirty="0">
                <a:solidFill>
                  <a:prstClr val="black"/>
                </a:solidFill>
              </a:rPr>
              <a:t>(Какой?)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210" y="1556792"/>
            <a:ext cx="2507042" cy="26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4068" y="1844824"/>
            <a:ext cx="30171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</a:rPr>
              <a:t>Конфета </a:t>
            </a:r>
            <a:r>
              <a:rPr lang="ru-RU" sz="3200" b="1" dirty="0" smtClean="0">
                <a:solidFill>
                  <a:srgbClr val="002060"/>
                </a:solidFill>
              </a:rPr>
              <a:t>вкусная </a:t>
            </a:r>
            <a:r>
              <a:rPr lang="ru-RU" sz="3200" dirty="0">
                <a:solidFill>
                  <a:prstClr val="black"/>
                </a:solidFill>
              </a:rPr>
              <a:t>(</a:t>
            </a:r>
            <a:r>
              <a:rPr lang="ru-RU" sz="3200" dirty="0" smtClean="0">
                <a:solidFill>
                  <a:prstClr val="black"/>
                </a:solidFill>
              </a:rPr>
              <a:t>Какая?)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236" y="4077072"/>
            <a:ext cx="2553940" cy="255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544" y="4077072"/>
            <a:ext cx="32403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</a:rPr>
              <a:t>Солнце </a:t>
            </a:r>
            <a:r>
              <a:rPr lang="ru-RU" sz="3200" b="1" dirty="0" smtClean="0">
                <a:solidFill>
                  <a:srgbClr val="002060"/>
                </a:solidFill>
              </a:rPr>
              <a:t>тёплое </a:t>
            </a:r>
            <a:r>
              <a:rPr lang="ru-RU" sz="3200" dirty="0">
                <a:solidFill>
                  <a:prstClr val="black"/>
                </a:solidFill>
              </a:rPr>
              <a:t>(</a:t>
            </a:r>
            <a:r>
              <a:rPr lang="ru-RU" sz="3200" dirty="0" smtClean="0">
                <a:solidFill>
                  <a:prstClr val="black"/>
                </a:solidFill>
              </a:rPr>
              <a:t>Какое?)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06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227645"/>
              </p:ext>
            </p:extLst>
          </p:nvPr>
        </p:nvGraphicFramePr>
        <p:xfrm>
          <a:off x="323528" y="548680"/>
          <a:ext cx="8496944" cy="187220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66864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m.</a:t>
                      </a:r>
                      <a:r>
                        <a:rPr lang="en-US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n.</a:t>
                      </a:r>
                      <a:r>
                        <a:rPr lang="en-US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f.</a:t>
                      </a:r>
                      <a:r>
                        <a:rPr lang="en-US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pl.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20356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 -</a:t>
                      </a:r>
                      <a:r>
                        <a:rPr lang="ru-RU" sz="3200" b="1" dirty="0" smtClean="0"/>
                        <a:t>ЫЙ / -ИЙ</a:t>
                      </a:r>
                    </a:p>
                    <a:p>
                      <a:pPr algn="ctr"/>
                      <a:r>
                        <a:rPr lang="ru-RU" sz="3200" b="1" dirty="0" smtClean="0"/>
                        <a:t>- ОЙ 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effectLst/>
                        </a:rPr>
                        <a:t>-ОЕ / -ЕЕ </a:t>
                      </a:r>
                      <a:endParaRPr lang="ru-RU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-АЯ / -ЯЯ 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-ЫЕ / -ИЕ 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898834"/>
              </p:ext>
            </p:extLst>
          </p:nvPr>
        </p:nvGraphicFramePr>
        <p:xfrm>
          <a:off x="179512" y="2636913"/>
          <a:ext cx="8856985" cy="417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256"/>
                <a:gridCol w="2088232"/>
                <a:gridCol w="2160240"/>
                <a:gridCol w="2304257"/>
              </a:tblGrid>
              <a:tr h="410445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КАКОЙ?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НОВ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</a:rPr>
                        <a:t>ЫЙ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600" dirty="0" smtClean="0"/>
                        <a:t>ДОМ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ПОСЛЕДН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</a:rPr>
                        <a:t>ИЙ</a:t>
                      </a:r>
                      <a:r>
                        <a:rPr lang="ru-RU" sz="1600" dirty="0" smtClean="0"/>
                        <a:t> ДЕНЬ 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ХОРОШ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ИЙ</a:t>
                      </a:r>
                      <a:r>
                        <a:rPr lang="ru-RU" sz="1600" dirty="0" smtClean="0"/>
                        <a:t> ВОПРОС </a:t>
                      </a:r>
                    </a:p>
                    <a:p>
                      <a:r>
                        <a:rPr lang="ru-RU" sz="1400" dirty="0" smtClean="0"/>
                        <a:t>(Ч, Ш, Ж, Щ </a:t>
                      </a:r>
                      <a:r>
                        <a:rPr lang="ru-RU" sz="1600" dirty="0" smtClean="0"/>
                        <a:t>+ И)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РУССК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ИЙ</a:t>
                      </a:r>
                      <a:r>
                        <a:rPr lang="ru-RU" sz="1600" dirty="0" smtClean="0"/>
                        <a:t> ЯЗЫК</a:t>
                      </a:r>
                    </a:p>
                    <a:p>
                      <a:r>
                        <a:rPr lang="ru-RU" sz="1600" dirty="0" smtClean="0"/>
                        <a:t>(</a:t>
                      </a:r>
                      <a:r>
                        <a:rPr lang="ru-RU" sz="1400" dirty="0" smtClean="0"/>
                        <a:t>К, Г, Х </a:t>
                      </a:r>
                      <a:r>
                        <a:rPr lang="ru-RU" sz="1600" dirty="0" smtClean="0"/>
                        <a:t>+ И)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БОЛЬШ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ОЙ</a:t>
                      </a:r>
                      <a:r>
                        <a:rPr lang="ru-RU" sz="1600" baseline="0" dirty="0" smtClean="0"/>
                        <a:t> ТЕАТР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КАКОЕ?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НОВ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</a:rPr>
                        <a:t>ОЕ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СЕЛО</a:t>
                      </a:r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ПОСЛЕДН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</a:rPr>
                        <a:t>ЕЕ</a:t>
                      </a:r>
                      <a:r>
                        <a:rPr lang="ru-RU" sz="1600" dirty="0" smtClean="0"/>
                        <a:t> СЛОВО 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ХОРОШ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ЕЕ</a:t>
                      </a:r>
                      <a:r>
                        <a:rPr lang="ru-RU" sz="1600" dirty="0" smtClean="0"/>
                        <a:t> НАСТРОЕНИЕ </a:t>
                      </a:r>
                    </a:p>
                    <a:p>
                      <a:r>
                        <a:rPr lang="ru-RU" sz="1400" dirty="0" smtClean="0"/>
                        <a:t>(Ч, Ш, Ж, Щ </a:t>
                      </a:r>
                      <a:r>
                        <a:rPr lang="ru-RU" sz="1600" dirty="0" smtClean="0"/>
                        <a:t>+ Е)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РУССК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ОЕ</a:t>
                      </a:r>
                      <a:r>
                        <a:rPr lang="ru-RU" sz="1600" dirty="0" smtClean="0"/>
                        <a:t> СЛОВО</a:t>
                      </a:r>
                    </a:p>
                    <a:p>
                      <a:r>
                        <a:rPr lang="ru-RU" sz="1600" dirty="0" smtClean="0"/>
                        <a:t>(</a:t>
                      </a:r>
                      <a:r>
                        <a:rPr lang="ru-RU" sz="1400" dirty="0" smtClean="0"/>
                        <a:t>К, Г, Х </a:t>
                      </a:r>
                      <a:r>
                        <a:rPr lang="ru-RU" sz="1600" dirty="0" smtClean="0"/>
                        <a:t>+ И)</a:t>
                      </a:r>
                    </a:p>
                    <a:p>
                      <a:r>
                        <a:rPr lang="ru-RU" sz="1600" dirty="0" smtClean="0"/>
                        <a:t>БОЛЬШ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ОЕ</a:t>
                      </a:r>
                      <a:r>
                        <a:rPr lang="ru-RU" sz="1600" baseline="0" dirty="0" smtClean="0"/>
                        <a:t> ОЗЕРО</a:t>
                      </a:r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КАКАЯ?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НОВ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КАРТИНА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ПОСЛЕДН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ЯЯ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НОЧЬ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ХОРОШ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ИДЕЯ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РУССК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КУХНЯ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БОЛЬШ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ПРОБЛЕМА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КАКИЕ?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НОВ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ЫЕ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ДРУЗЬЯ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ПОСЛЕДН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ИЕ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ДНИ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ХОРОШ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ИЕ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ВОПРОСЫ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(Ч, Ш, Ж, Щ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 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РУССК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ИЕ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ДРУЗЬЯ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К, Г, Х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 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БОЛЬШ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ИЕ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ПРОБЛЕМЫ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36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8051"/>
            <a:ext cx="2361498" cy="177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042506"/>
            <a:ext cx="2880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ХОРОШИЙ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99" y="216155"/>
            <a:ext cx="1843821" cy="173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72267" y="1953495"/>
            <a:ext cx="1700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плохой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20" y="198051"/>
            <a:ext cx="2536494" cy="1585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133149"/>
            <a:ext cx="2601521" cy="199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225238" y="2073513"/>
            <a:ext cx="1521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старый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56094" y="1780896"/>
            <a:ext cx="1597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молодой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178" y="3965244"/>
            <a:ext cx="21134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дорогой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034" name="Picture 10" descr="http://funlib.ru/cimg/2015/122407/405043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993" y="2486824"/>
            <a:ext cx="1699145" cy="164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87344" y="4170732"/>
            <a:ext cx="1451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дешёвый</a:t>
            </a: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7" y="2486824"/>
            <a:ext cx="1706859" cy="161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http://lusana.ru/files/28640/653/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601" y="2437100"/>
            <a:ext cx="2859304" cy="214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6" t="12097" r="19153" b="4466"/>
          <a:stretch/>
        </p:blipFill>
        <p:spPr bwMode="auto">
          <a:xfrm>
            <a:off x="205106" y="4632397"/>
            <a:ext cx="2232299" cy="176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16092" y="5221879"/>
            <a:ext cx="2515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интересный</a:t>
            </a:r>
          </a:p>
        </p:txBody>
      </p:sp>
      <p:pic>
        <p:nvPicPr>
          <p:cNvPr id="1042" name="Picture 18" descr="http://diysolarpanelsv.com/images/boring-people-clipart-7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094" y="4510505"/>
            <a:ext cx="3109861" cy="21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252444" y="5329600"/>
            <a:ext cx="1521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скучный</a:t>
            </a:r>
          </a:p>
        </p:txBody>
      </p:sp>
    </p:spTree>
    <p:extLst>
      <p:ext uri="{BB962C8B-B14F-4D97-AF65-F5344CB8AC3E}">
        <p14:creationId xmlns:p14="http://schemas.microsoft.com/office/powerpoint/2010/main" val="115328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5904656"/>
          </a:xfrm>
        </p:spPr>
        <p:txBody>
          <a:bodyPr/>
          <a:lstStyle/>
          <a:p>
            <a:r>
              <a:rPr lang="ru-RU" sz="2400" dirty="0" smtClean="0"/>
              <a:t>СТАР… ДОМ,  СТАР… СЛОВО, СТАР… КНИГА, СТАР… ДРУЗЬЯ; </a:t>
            </a:r>
          </a:p>
          <a:p>
            <a:r>
              <a:rPr lang="ru-RU" sz="2400" dirty="0" smtClean="0"/>
              <a:t>ПОСЛЕДН… ЧАС, ПОСЛЕДН… ПИСЬМО, ПОСЛЕДН… СЕКУНДА, ПОСЛЕДН… СЛОВА; </a:t>
            </a:r>
          </a:p>
          <a:p>
            <a:r>
              <a:rPr lang="ru-RU" sz="2400" dirty="0" smtClean="0"/>
              <a:t>ЛЁГК… ЧЕМОДАН, ЛЁГК… ВИНО, ЛЁГК… РАБОТА, ЛЁГК… СУМКИ</a:t>
            </a:r>
          </a:p>
          <a:p>
            <a:r>
              <a:rPr lang="ru-RU" sz="2400" dirty="0" smtClean="0"/>
              <a:t>ДОРОГ… БИЛЕТ, ДОРОГ… КАФЕ, ДОРОГ… МАШИНА, ДОРОГ… КВАРТИРЫ;</a:t>
            </a:r>
          </a:p>
          <a:p>
            <a:r>
              <a:rPr lang="ru-RU" sz="2400" dirty="0" smtClean="0"/>
              <a:t>ХОРОШ… ТЕАТР, ХОРОШ… ЛЕТО, ХОРОШ…ПОГОДА, ХОРОШ… ИДЕИ; </a:t>
            </a:r>
          </a:p>
          <a:p>
            <a:r>
              <a:rPr lang="ru-RU" sz="2400" dirty="0" smtClean="0"/>
              <a:t>БОЛЬШ… МУЗЕЙ, БОЛЬШ… МОРЕ, БОЛЬШ… ГРУППА, БОЛЬШ… ДОМА; </a:t>
            </a:r>
          </a:p>
          <a:p>
            <a:r>
              <a:rPr lang="ru-RU" sz="2400" dirty="0" smtClean="0"/>
              <a:t>СВЕТЛ… ДЕНЬ, СВЕТЛ… НЕБО, СВЕТЛ… ИДЕЯ, СВЕТЛ… КОМНАТЫ;</a:t>
            </a:r>
          </a:p>
          <a:p>
            <a:r>
              <a:rPr lang="ru-RU" sz="2400" dirty="0" smtClean="0"/>
              <a:t>ТЁМН… ВЕЧЕР, ТЁМНО… НЕБО, ТЁМН… НОЧЬ, ТЁМН… НОЧИ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439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08712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vi-VN" b="1" i="1" dirty="0" smtClean="0"/>
              <a:t>Образе́ц</a:t>
            </a:r>
            <a:r>
              <a:rPr lang="vi-VN" i="1" dirty="0"/>
              <a:t>: </a:t>
            </a:r>
            <a:endParaRPr lang="ru-RU" i="1" dirty="0" smtClean="0"/>
          </a:p>
          <a:p>
            <a:pPr marL="0" indent="0">
              <a:buNone/>
            </a:pPr>
            <a:r>
              <a:rPr lang="vi-VN" sz="3600" b="1" dirty="0" smtClean="0">
                <a:solidFill>
                  <a:srgbClr val="C00000"/>
                </a:solidFill>
              </a:rPr>
              <a:t>Больша́я, све́тлая </a:t>
            </a:r>
            <a:r>
              <a:rPr lang="vi-VN" sz="3600" b="1" dirty="0">
                <a:solidFill>
                  <a:srgbClr val="C00000"/>
                </a:solidFill>
              </a:rPr>
              <a:t>кварти́ра.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310208"/>
              </p:ext>
            </p:extLst>
          </p:nvPr>
        </p:nvGraphicFramePr>
        <p:xfrm>
          <a:off x="467544" y="1556792"/>
          <a:ext cx="8352928" cy="40904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6464"/>
                <a:gridCol w="4176464"/>
              </a:tblGrid>
              <a:tr h="4032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vi-VN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Кварти́ра, ку́хня, ко́мната,</a:t>
                      </a:r>
                      <a:r>
                        <a:rPr kumimoji="0" lang="ru-RU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vi-VN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балко́н, ме́бель, шкаф, стол,</a:t>
                      </a:r>
                      <a:r>
                        <a:rPr kumimoji="0" lang="ru-RU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vi-VN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дива́н, крова́ть, по́лка, кре́сло, сту́лья</a:t>
                      </a:r>
                      <a:endParaRPr kumimoji="0" lang="ru-RU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vi-VN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тёплый, удо́бный, хоро́ший, кни́жный, пи́сьменный. большо́й, ма́ленький, све́тлый, тёмный, краси́вый, но́вый, </a:t>
                      </a:r>
                      <a:endParaRPr kumimoji="0" lang="vi-VN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vi-VN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ста́рый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33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01636"/>
            <a:ext cx="5760640" cy="384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55306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Какой это ресторан?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797152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vi-VN" sz="2400" i="1" dirty="0">
                <a:solidFill>
                  <a:prstClr val="black"/>
                </a:solidFill>
              </a:rPr>
              <a:t>тёплый, удо́бный, хоро́ший, кни́жный, </a:t>
            </a:r>
            <a:r>
              <a:rPr lang="vi-VN" sz="2400" i="1" dirty="0" smtClean="0">
                <a:solidFill>
                  <a:prstClr val="black"/>
                </a:solidFill>
              </a:rPr>
              <a:t>пи́сьменный</a:t>
            </a:r>
            <a:r>
              <a:rPr lang="ru-RU" sz="2400" i="1" dirty="0" smtClean="0">
                <a:solidFill>
                  <a:prstClr val="black"/>
                </a:solidFill>
              </a:rPr>
              <a:t>,</a:t>
            </a:r>
            <a:r>
              <a:rPr lang="vi-VN" sz="2400" i="1" dirty="0" smtClean="0">
                <a:solidFill>
                  <a:prstClr val="black"/>
                </a:solidFill>
              </a:rPr>
              <a:t> </a:t>
            </a:r>
            <a:r>
              <a:rPr lang="vi-VN" sz="2400" i="1" dirty="0">
                <a:solidFill>
                  <a:prstClr val="black"/>
                </a:solidFill>
              </a:rPr>
              <a:t>большо́й, ма́ленький, све́тлый, тёмный, краси́вый, но́вый, </a:t>
            </a:r>
            <a:r>
              <a:rPr lang="vi-VN" sz="2400" i="1" dirty="0" smtClean="0">
                <a:solidFill>
                  <a:prstClr val="black"/>
                </a:solidFill>
              </a:rPr>
              <a:t>ста́рый</a:t>
            </a:r>
            <a:r>
              <a:rPr lang="ru-RU" sz="2400" i="1" dirty="0" smtClean="0">
                <a:solidFill>
                  <a:prstClr val="black"/>
                </a:solidFill>
              </a:rPr>
              <a:t>, дорог</a:t>
            </a:r>
            <a:r>
              <a:rPr lang="vi-VN" sz="2400" i="1" dirty="0" smtClean="0">
                <a:solidFill>
                  <a:prstClr val="black"/>
                </a:solidFill>
              </a:rPr>
              <a:t>о́й</a:t>
            </a:r>
            <a:r>
              <a:rPr lang="ru-RU" sz="2400" i="1" dirty="0" smtClean="0">
                <a:solidFill>
                  <a:prstClr val="black"/>
                </a:solidFill>
              </a:rPr>
              <a:t>, дешёвый, ЯРКИЙ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63430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6875240" cy="42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88203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Какая это площадь?</a:t>
            </a:r>
            <a:endParaRPr lang="ru-RU" sz="3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04803"/>
            <a:ext cx="8450175" cy="1313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25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/>
              <a:t>Упражне́ние</a:t>
            </a:r>
            <a:r>
              <a:rPr lang="ru-RU" b="1" dirty="0"/>
              <a:t>.</a:t>
            </a:r>
            <a:r>
              <a:rPr lang="ru-RU" b="1" dirty="0" smtClean="0"/>
              <a:t> </a:t>
            </a:r>
            <a:r>
              <a:rPr lang="ru-RU" dirty="0" err="1"/>
              <a:t>Поста́вьте</a:t>
            </a:r>
            <a:r>
              <a:rPr lang="ru-RU" dirty="0"/>
              <a:t> </a:t>
            </a:r>
            <a:r>
              <a:rPr lang="ru-RU" dirty="0" err="1"/>
              <a:t>вопро́с</a:t>
            </a:r>
            <a:r>
              <a:rPr lang="ru-RU" dirty="0"/>
              <a:t> к </a:t>
            </a:r>
            <a:r>
              <a:rPr lang="ru-RU" dirty="0" err="1"/>
              <a:t>прилага́тельным</a:t>
            </a:r>
            <a:r>
              <a:rPr lang="ru-RU" dirty="0"/>
              <a:t>. </a:t>
            </a:r>
          </a:p>
          <a:p>
            <a:r>
              <a:rPr lang="ru-RU" b="1" i="1" dirty="0" err="1"/>
              <a:t>Образе́ц</a:t>
            </a:r>
            <a:r>
              <a:rPr lang="ru-RU" b="1" i="1" dirty="0"/>
              <a:t>: </a:t>
            </a:r>
            <a:r>
              <a:rPr lang="ru-RU" dirty="0" smtClean="0"/>
              <a:t>Таня </a:t>
            </a:r>
            <a:r>
              <a:rPr lang="ru-RU" dirty="0" err="1"/>
              <a:t>ви́дела</a:t>
            </a:r>
            <a:r>
              <a:rPr lang="ru-RU" dirty="0"/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хоро́шие</a:t>
            </a:r>
            <a:r>
              <a:rPr lang="ru-RU" dirty="0"/>
              <a:t> </a:t>
            </a:r>
            <a:r>
              <a:rPr lang="ru-RU" dirty="0" err="1"/>
              <a:t>насто́льные</a:t>
            </a:r>
            <a:r>
              <a:rPr lang="ru-RU" dirty="0"/>
              <a:t> </a:t>
            </a:r>
            <a:r>
              <a:rPr lang="ru-RU" dirty="0" err="1"/>
              <a:t>ла́мпы</a:t>
            </a:r>
            <a:r>
              <a:rPr lang="ru-RU" dirty="0"/>
              <a:t>. </a:t>
            </a:r>
            <a:r>
              <a:rPr lang="vi-VN" dirty="0" smtClean="0"/>
              <a:t> </a:t>
            </a:r>
            <a:r>
              <a:rPr lang="vi-VN" i="1" dirty="0"/>
              <a:t>Каки́е ла́мпы ви́дела </a:t>
            </a:r>
            <a:r>
              <a:rPr lang="vi-VN" i="1" dirty="0" smtClean="0"/>
              <a:t>Ю́</a:t>
            </a:r>
            <a:r>
              <a:rPr lang="ru-RU" i="1" dirty="0" smtClean="0"/>
              <a:t>лия</a:t>
            </a:r>
            <a:r>
              <a:rPr lang="vi-VN" dirty="0" smtClean="0"/>
              <a:t> </a:t>
            </a:r>
            <a:r>
              <a:rPr lang="vi-VN" dirty="0"/>
              <a:t>? </a:t>
            </a:r>
          </a:p>
          <a:p>
            <a:r>
              <a:rPr lang="vi-VN" dirty="0"/>
              <a:t>1. У них хоро́шая кварти́ра: све́тлые комна́ты, больша́я ку́хня, ма́ленький балко́н. </a:t>
            </a:r>
            <a:endParaRPr lang="ru-RU" dirty="0" smtClean="0"/>
          </a:p>
          <a:p>
            <a:r>
              <a:rPr lang="vi-VN" dirty="0" smtClean="0"/>
              <a:t>2</a:t>
            </a:r>
            <a:r>
              <a:rPr lang="vi-VN" dirty="0"/>
              <a:t>. В ко́мнате но́вая мебель: </a:t>
            </a:r>
            <a:r>
              <a:rPr lang="vi-VN" dirty="0" smtClean="0"/>
              <a:t>краси́вый </a:t>
            </a:r>
            <a:r>
              <a:rPr lang="vi-VN" dirty="0"/>
              <a:t>дива́н, кни́жный шкаф, пи́сьменный стол. </a:t>
            </a:r>
            <a:endParaRPr lang="ru-RU" dirty="0" smtClean="0"/>
          </a:p>
          <a:p>
            <a:r>
              <a:rPr lang="vi-VN" dirty="0" smtClean="0"/>
              <a:t>3</a:t>
            </a:r>
            <a:r>
              <a:rPr lang="vi-VN" dirty="0"/>
              <a:t>. В ку́хне большо́й холоди́льник, небольшо́й све́тлый стол, удо́бные по́лки.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80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marR="0" indent="0" algn="just">
              <a:buNone/>
            </a:pPr>
            <a:r>
              <a:rPr lang="ru-RU" sz="4400" dirty="0" err="1">
                <a:solidFill>
                  <a:srgbClr val="000000"/>
                </a:solidFill>
                <a:latin typeface="Times New Roman"/>
              </a:rPr>
              <a:t>Вста́вьте</a:t>
            </a:r>
            <a:r>
              <a:rPr lang="ru-RU" sz="4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4000" i="1" dirty="0" err="1">
                <a:latin typeface="Times New Roman"/>
              </a:rPr>
              <a:t>како́й</a:t>
            </a:r>
            <a:r>
              <a:rPr lang="ru-RU" sz="4000" i="1" dirty="0">
                <a:latin typeface="Times New Roman"/>
              </a:rPr>
              <a:t>, </a:t>
            </a:r>
            <a:r>
              <a:rPr lang="ru-RU" sz="4000" i="1" dirty="0" err="1">
                <a:latin typeface="Times New Roman"/>
              </a:rPr>
              <a:t>кака́я</a:t>
            </a:r>
            <a:r>
              <a:rPr lang="ru-RU" sz="4000" i="1" dirty="0">
                <a:latin typeface="Times New Roman"/>
              </a:rPr>
              <a:t>, </a:t>
            </a:r>
            <a:r>
              <a:rPr lang="ru-RU" sz="4000" i="1" dirty="0" err="1">
                <a:latin typeface="Times New Roman"/>
              </a:rPr>
              <a:t>како́е</a:t>
            </a:r>
            <a:r>
              <a:rPr lang="ru-RU" sz="4000" i="1" dirty="0">
                <a:latin typeface="Times New Roman"/>
              </a:rPr>
              <a:t> или </a:t>
            </a:r>
            <a:r>
              <a:rPr lang="ru-RU" sz="4000" i="1" dirty="0" err="1">
                <a:latin typeface="Times New Roman"/>
              </a:rPr>
              <a:t>каки́е</a:t>
            </a:r>
            <a:r>
              <a:rPr lang="ru-RU" sz="4000" dirty="0">
                <a:latin typeface="Times New Roman"/>
              </a:rPr>
              <a:t>. </a:t>
            </a:r>
            <a:endParaRPr lang="ru-RU" sz="4000" dirty="0" smtClean="0">
              <a:latin typeface="Times New Roman"/>
            </a:endParaRPr>
          </a:p>
          <a:p>
            <a:pPr marL="0" marR="0" indent="0" algn="just">
              <a:buNone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514350" marR="0" indent="-514350" algn="just"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Вы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зна́ете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,...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авто́бус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идёт в центр?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0" marR="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Вы 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зна́ете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,...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э́то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остано́вка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?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0" marR="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Ты 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зна́ешь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,...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э́то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кафе́?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0" marR="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Ты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ви́дел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,...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пода́рок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они́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купи́ли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?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0" marR="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5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Та́ня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,...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журна́лы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ты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смо́тришь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02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01" b="8549"/>
          <a:stretch/>
        </p:blipFill>
        <p:spPr bwMode="auto">
          <a:xfrm>
            <a:off x="179512" y="14595"/>
            <a:ext cx="2557992" cy="1651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1635756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жёлтый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504" y="30286"/>
            <a:ext cx="2181008" cy="1635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7292" y="1635755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голубой</a:t>
            </a:r>
            <a:endParaRPr lang="ru-RU" sz="24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265" y="90742"/>
            <a:ext cx="2021370" cy="151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979450" y="1571267"/>
            <a:ext cx="1658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зелёный</a:t>
            </a:r>
            <a:endParaRPr lang="ru-RU" sz="2400" b="1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0" y="2110479"/>
            <a:ext cx="2376803" cy="11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5536" y="3338226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серый</a:t>
            </a:r>
            <a:endParaRPr lang="ru-RU" sz="2400" b="1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1" r="13664" b="9157"/>
          <a:stretch/>
        </p:blipFill>
        <p:spPr bwMode="auto">
          <a:xfrm>
            <a:off x="2516108" y="2065479"/>
            <a:ext cx="1888750" cy="144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991090" y="3508286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белый</a:t>
            </a:r>
            <a:endParaRPr lang="ru-RU" sz="2400" b="1" dirty="0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8403"/>
            <a:ext cx="1577360" cy="157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686806" y="3508285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чёрный</a:t>
            </a:r>
            <a:endParaRPr lang="ru-RU" sz="2400" b="1" dirty="0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53250"/>
            <a:ext cx="1859516" cy="144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516216" y="3591663"/>
            <a:ext cx="1894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коричневый</a:t>
            </a:r>
            <a:endParaRPr lang="ru-RU" sz="2400" b="1" dirty="0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877" y="156766"/>
            <a:ext cx="2221123" cy="1249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7086321" y="1404922"/>
            <a:ext cx="1894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оранжевый</a:t>
            </a:r>
            <a:endParaRPr lang="ru-RU" sz="2400" b="1" dirty="0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4" y="3822495"/>
            <a:ext cx="2163639" cy="16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" y="5416079"/>
            <a:ext cx="22714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фиолетовый</a:t>
            </a:r>
            <a:endParaRPr lang="ru-RU" sz="2400" b="1" dirty="0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888" y="3915437"/>
            <a:ext cx="2141190" cy="142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2516108" y="5342897"/>
            <a:ext cx="15215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красный</a:t>
            </a:r>
            <a:endParaRPr lang="ru-RU" sz="2400" b="1" dirty="0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220" y="4039823"/>
            <a:ext cx="2998280" cy="168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5472063" y="5796822"/>
            <a:ext cx="15215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розовый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5062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" y="0"/>
            <a:ext cx="3611893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708920"/>
            <a:ext cx="21080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усталый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2895"/>
            <a:ext cx="4675628" cy="263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92080" y="2899307"/>
            <a:ext cx="2169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голодный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6" y="3416806"/>
            <a:ext cx="3491682" cy="261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584" y="6047904"/>
            <a:ext cx="2139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радостный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35" y="3416806"/>
            <a:ext cx="3838514" cy="239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946953" y="5815877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любопытный</a:t>
            </a:r>
          </a:p>
        </p:txBody>
      </p:sp>
    </p:spTree>
    <p:extLst>
      <p:ext uri="{BB962C8B-B14F-4D97-AF65-F5344CB8AC3E}">
        <p14:creationId xmlns:p14="http://schemas.microsoft.com/office/powerpoint/2010/main" val="161920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15"/>
            <a:ext cx="3739344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1949" y="2486172"/>
            <a:ext cx="16138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сонный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766"/>
            <a:ext cx="4139613" cy="310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004048" y="3137476"/>
            <a:ext cx="187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злой</a:t>
            </a:r>
            <a:endParaRPr lang="ru-RU" sz="3200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47" y="3164011"/>
            <a:ext cx="3884756" cy="2425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67544" y="5589240"/>
            <a:ext cx="19018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грустный</a:t>
            </a:r>
            <a:endParaRPr lang="ru-RU" sz="3200" b="1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6" r="10401"/>
          <a:stretch/>
        </p:blipFill>
        <p:spPr bwMode="auto">
          <a:xfrm>
            <a:off x="6065742" y="3429863"/>
            <a:ext cx="2550303" cy="255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580112" y="5919784"/>
            <a:ext cx="2880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влюблённый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0301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" y="554"/>
            <a:ext cx="4764036" cy="6740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585" y="72791"/>
            <a:ext cx="3607469" cy="678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06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3" b="4132"/>
          <a:stretch/>
        </p:blipFill>
        <p:spPr bwMode="auto">
          <a:xfrm rot="5400000">
            <a:off x="1460564" y="-876387"/>
            <a:ext cx="6480721" cy="861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21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274042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Степени сравнения прилагательных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 smtClean="0">
                <a:solidFill>
                  <a:srgbClr val="C00000"/>
                </a:solidFill>
              </a:rPr>
              <a:t>Сравнительная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                  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079612" y="1412776"/>
            <a:ext cx="324036" cy="3773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959493" y="1439041"/>
            <a:ext cx="576064" cy="3510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09675" y="179035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/>
              <a:t>Простая </a:t>
            </a:r>
            <a:r>
              <a:rPr lang="ru-RU" sz="2000" u="sng" dirty="0"/>
              <a:t>форма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99792" y="179007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/>
              <a:t>Составная форма </a:t>
            </a:r>
            <a:endParaRPr lang="ru-RU" sz="2000" u="sng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9586" y="2190188"/>
            <a:ext cx="2763898" cy="393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-ее </a:t>
            </a:r>
            <a:r>
              <a:rPr lang="ru-RU" sz="2400" b="1" dirty="0">
                <a:solidFill>
                  <a:srgbClr val="FF0000"/>
                </a:solidFill>
              </a:rPr>
              <a:t>(-ей)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тёмн</a:t>
            </a: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</a:rPr>
              <a:t>ый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темн</a:t>
            </a:r>
            <a:r>
              <a:rPr lang="ru-RU" sz="2400" b="1" u="sng" dirty="0" smtClean="0">
                <a:solidFill>
                  <a:srgbClr val="FF0000"/>
                </a:solidFill>
              </a:rPr>
              <a:t>ее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                   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темн</a:t>
            </a:r>
            <a:r>
              <a:rPr lang="ru-RU" sz="2400" b="1" u="sng" dirty="0" smtClean="0">
                <a:solidFill>
                  <a:srgbClr val="FF0000"/>
                </a:solidFill>
              </a:rPr>
              <a:t>ей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-е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Гром</a:t>
            </a:r>
            <a:r>
              <a:rPr lang="ru-RU" dirty="0" smtClean="0">
                <a:solidFill>
                  <a:srgbClr val="C00000"/>
                </a:solidFill>
              </a:rPr>
              <a:t>к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ий  (</a:t>
            </a:r>
            <a:r>
              <a:rPr lang="ru-RU" dirty="0" smtClean="0">
                <a:solidFill>
                  <a:srgbClr val="C00000"/>
                </a:solidFill>
              </a:rPr>
              <a:t>к-ч) -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гром</a:t>
            </a:r>
            <a:r>
              <a:rPr lang="ru-RU" sz="2000" u="sng" dirty="0">
                <a:solidFill>
                  <a:schemeClr val="tx2">
                    <a:lumMod val="50000"/>
                  </a:schemeClr>
                </a:solidFill>
              </a:rPr>
              <a:t>ч</a:t>
            </a:r>
            <a:r>
              <a:rPr lang="ru-RU" sz="2000" b="1" dirty="0">
                <a:solidFill>
                  <a:srgbClr val="FF0000"/>
                </a:solidFill>
              </a:rPr>
              <a:t>е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Доро</a:t>
            </a:r>
            <a:r>
              <a:rPr lang="ru-RU" dirty="0" smtClean="0">
                <a:solidFill>
                  <a:srgbClr val="C00000"/>
                </a:solidFill>
              </a:rPr>
              <a:t>г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ой</a:t>
            </a:r>
            <a:r>
              <a:rPr lang="ru-RU" dirty="0" smtClean="0"/>
              <a:t> (</a:t>
            </a:r>
            <a:r>
              <a:rPr lang="ru-RU" dirty="0" smtClean="0">
                <a:solidFill>
                  <a:srgbClr val="C00000"/>
                </a:solidFill>
              </a:rPr>
              <a:t>г-ж)- </a:t>
            </a:r>
            <a:r>
              <a:rPr lang="ru-RU" sz="2000" dirty="0"/>
              <a:t>доро</a:t>
            </a:r>
            <a:r>
              <a:rPr lang="ru-RU" sz="2000" u="sng" dirty="0"/>
              <a:t>ж</a:t>
            </a:r>
            <a:r>
              <a:rPr lang="ru-RU" sz="2000" dirty="0">
                <a:solidFill>
                  <a:srgbClr val="FF0000"/>
                </a:solidFill>
              </a:rPr>
              <a:t>е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Ти</a:t>
            </a:r>
            <a:r>
              <a:rPr lang="ru-RU" dirty="0" smtClean="0">
                <a:solidFill>
                  <a:srgbClr val="C00000"/>
                </a:solidFill>
              </a:rPr>
              <a:t>х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ий</a:t>
            </a:r>
            <a:r>
              <a:rPr lang="ru-RU" dirty="0" smtClean="0"/>
              <a:t> (</a:t>
            </a:r>
            <a:r>
              <a:rPr lang="ru-RU" dirty="0" smtClean="0">
                <a:solidFill>
                  <a:srgbClr val="C00000"/>
                </a:solidFill>
              </a:rPr>
              <a:t>х-ш</a:t>
            </a:r>
            <a:r>
              <a:rPr lang="ru-RU" dirty="0" smtClean="0"/>
              <a:t>) - </a:t>
            </a:r>
            <a:r>
              <a:rPr lang="ru-RU" dirty="0"/>
              <a:t>ти</a:t>
            </a:r>
            <a:r>
              <a:rPr lang="ru-RU" u="sng" dirty="0"/>
              <a:t>ш</a:t>
            </a:r>
            <a:r>
              <a:rPr lang="ru-RU" dirty="0">
                <a:solidFill>
                  <a:srgbClr val="FF0000"/>
                </a:solidFill>
              </a:rPr>
              <a:t>е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Моло</a:t>
            </a:r>
            <a:r>
              <a:rPr lang="ru-RU" dirty="0" smtClean="0">
                <a:solidFill>
                  <a:srgbClr val="C00000"/>
                </a:solidFill>
              </a:rPr>
              <a:t>д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ой</a:t>
            </a:r>
            <a:r>
              <a:rPr lang="ru-RU" dirty="0"/>
              <a:t> </a:t>
            </a:r>
            <a:r>
              <a:rPr lang="ru-RU" dirty="0" smtClean="0">
                <a:solidFill>
                  <a:srgbClr val="C00000"/>
                </a:solidFill>
              </a:rPr>
              <a:t>(д-ж) - </a:t>
            </a:r>
            <a:r>
              <a:rPr lang="ru-RU" dirty="0"/>
              <a:t>моло</a:t>
            </a:r>
            <a:r>
              <a:rPr lang="ru-RU" u="sng" dirty="0"/>
              <a:t>ж</a:t>
            </a:r>
            <a:r>
              <a:rPr lang="ru-RU" dirty="0">
                <a:solidFill>
                  <a:srgbClr val="FF0000"/>
                </a:solidFill>
              </a:rPr>
              <a:t>е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</a:t>
            </a:r>
            <a:r>
              <a:rPr lang="ru-RU" dirty="0" smtClean="0">
                <a:solidFill>
                  <a:srgbClr val="C00000"/>
                </a:solidFill>
              </a:rPr>
              <a:t>ст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ой (</a:t>
            </a:r>
            <a:r>
              <a:rPr lang="ru-RU" dirty="0" err="1" smtClean="0">
                <a:solidFill>
                  <a:srgbClr val="C00000"/>
                </a:solidFill>
              </a:rPr>
              <a:t>ст</a:t>
            </a:r>
            <a:r>
              <a:rPr lang="ru-RU" dirty="0" smtClean="0">
                <a:solidFill>
                  <a:srgbClr val="C00000"/>
                </a:solidFill>
              </a:rPr>
              <a:t>-щ) - </a:t>
            </a:r>
            <a:r>
              <a:rPr lang="ru-RU" dirty="0"/>
              <a:t>про</a:t>
            </a:r>
            <a:r>
              <a:rPr lang="ru-RU" u="sng" dirty="0"/>
              <a:t>щ</a:t>
            </a:r>
            <a:r>
              <a:rPr lang="ru-RU" dirty="0">
                <a:solidFill>
                  <a:srgbClr val="FF0000"/>
                </a:solidFill>
              </a:rPr>
              <a:t>е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Бога</a:t>
            </a:r>
            <a:r>
              <a:rPr lang="ru-RU" dirty="0" smtClean="0">
                <a:solidFill>
                  <a:srgbClr val="C00000"/>
                </a:solidFill>
              </a:rPr>
              <a:t>т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ый   </a:t>
            </a:r>
            <a:r>
              <a:rPr lang="ru-RU" dirty="0" smtClean="0">
                <a:solidFill>
                  <a:srgbClr val="C00000"/>
                </a:solidFill>
              </a:rPr>
              <a:t>(т-ч) - </a:t>
            </a:r>
            <a:r>
              <a:rPr lang="ru-RU" dirty="0"/>
              <a:t>бога</a:t>
            </a:r>
            <a:r>
              <a:rPr lang="ru-RU" u="sng" dirty="0"/>
              <a:t>ч</a:t>
            </a:r>
            <a:r>
              <a:rPr lang="ru-RU" dirty="0">
                <a:solidFill>
                  <a:srgbClr val="FF0000"/>
                </a:solidFill>
              </a:rPr>
              <a:t>е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Дешё</a:t>
            </a:r>
            <a:r>
              <a:rPr lang="ru-RU" dirty="0" smtClean="0">
                <a:solidFill>
                  <a:srgbClr val="C00000"/>
                </a:solidFill>
              </a:rPr>
              <a:t>в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ый </a:t>
            </a:r>
            <a:r>
              <a:rPr lang="ru-RU" dirty="0" smtClean="0">
                <a:solidFill>
                  <a:srgbClr val="C00000"/>
                </a:solidFill>
              </a:rPr>
              <a:t>(в-</a:t>
            </a:r>
            <a:r>
              <a:rPr lang="ru-RU" dirty="0" err="1" smtClean="0">
                <a:solidFill>
                  <a:srgbClr val="C00000"/>
                </a:solidFill>
              </a:rPr>
              <a:t>вл</a:t>
            </a:r>
            <a:r>
              <a:rPr lang="ru-RU" dirty="0" smtClean="0">
                <a:solidFill>
                  <a:srgbClr val="C00000"/>
                </a:solidFill>
              </a:rPr>
              <a:t>) - </a:t>
            </a:r>
            <a:r>
              <a:rPr lang="ru-RU" dirty="0" smtClean="0"/>
              <a:t>деше</a:t>
            </a:r>
            <a:r>
              <a:rPr lang="ru-RU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</a:rPr>
              <a:t>ше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8414" y="6129728"/>
            <a:ext cx="25313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Ранний -  Рань</a:t>
            </a:r>
            <a:r>
              <a:rPr lang="ru-RU" sz="2000" b="1" u="sng" dirty="0" smtClean="0">
                <a:solidFill>
                  <a:srgbClr val="FF0000"/>
                </a:solidFill>
              </a:rPr>
              <a:t>ше</a:t>
            </a:r>
            <a:endParaRPr lang="ru-RU" sz="2000" b="1" u="sng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2752" y="2159409"/>
            <a:ext cx="10498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более </a:t>
            </a:r>
            <a:endParaRPr lang="ru-RU" sz="2400" b="1" i="1" dirty="0" smtClean="0">
              <a:solidFill>
                <a:srgbClr val="C00000"/>
              </a:solidFill>
            </a:endParaRP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менее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99792" y="2908571"/>
            <a:ext cx="2068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u="sng" dirty="0">
                <a:solidFill>
                  <a:srgbClr val="C00000"/>
                </a:solidFill>
              </a:rPr>
              <a:t>более</a:t>
            </a:r>
            <a:r>
              <a:rPr lang="ru-RU" i="1" dirty="0"/>
              <a:t> </a:t>
            </a:r>
            <a:r>
              <a:rPr lang="ru-RU" i="1" dirty="0" smtClean="0"/>
              <a:t>интересный</a:t>
            </a:r>
          </a:p>
          <a:p>
            <a:r>
              <a:rPr lang="ru-RU" i="1" u="sng" dirty="0" smtClean="0">
                <a:solidFill>
                  <a:srgbClr val="C00000"/>
                </a:solidFill>
              </a:rPr>
              <a:t> </a:t>
            </a:r>
            <a:r>
              <a:rPr lang="ru-RU" i="1" u="sng" dirty="0">
                <a:solidFill>
                  <a:srgbClr val="C00000"/>
                </a:solidFill>
              </a:rPr>
              <a:t>менее </a:t>
            </a:r>
            <a:r>
              <a:rPr lang="ru-RU" i="1" dirty="0"/>
              <a:t>удобный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012160" y="1033907"/>
            <a:ext cx="2486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Превосходная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4746516" y="1614559"/>
            <a:ext cx="0" cy="5256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4792877" y="1805467"/>
            <a:ext cx="1966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Простая </a:t>
            </a:r>
            <a:r>
              <a:rPr lang="ru-RU" u="sng" dirty="0"/>
              <a:t>форма 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5688123" y="1439041"/>
            <a:ext cx="324036" cy="3773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390" y="1702823"/>
            <a:ext cx="2038589" cy="487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Прямая со стрелкой 23"/>
          <p:cNvCxnSpPr/>
          <p:nvPr/>
        </p:nvCxnSpPr>
        <p:spPr>
          <a:xfrm>
            <a:off x="7255577" y="1471863"/>
            <a:ext cx="412767" cy="3182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4972579" y="2142771"/>
            <a:ext cx="8675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-</a:t>
            </a:r>
            <a:r>
              <a:rPr lang="ru-RU" sz="2000" b="1" dirty="0" err="1">
                <a:solidFill>
                  <a:srgbClr val="FF0000"/>
                </a:solidFill>
              </a:rPr>
              <a:t>ейш</a:t>
            </a:r>
            <a:r>
              <a:rPr lang="ru-RU" sz="2000" b="1" dirty="0">
                <a:solidFill>
                  <a:srgbClr val="FF0000"/>
                </a:solidFill>
              </a:rPr>
              <a:t>-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792877" y="2454337"/>
            <a:ext cx="2207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Важный </a:t>
            </a:r>
            <a:r>
              <a:rPr lang="ru-RU" sz="1600" dirty="0"/>
              <a:t>- важн</a:t>
            </a:r>
            <a:r>
              <a:rPr lang="ru-RU" sz="1600" b="1" u="sng" dirty="0">
                <a:solidFill>
                  <a:srgbClr val="FF0000"/>
                </a:solidFill>
              </a:rPr>
              <a:t>ейш</a:t>
            </a:r>
            <a:r>
              <a:rPr lang="ru-RU" sz="1600" dirty="0"/>
              <a:t>ий</a:t>
            </a:r>
            <a:endParaRPr lang="ru-RU" sz="1600" dirty="0" smtClean="0"/>
          </a:p>
          <a:p>
            <a:r>
              <a:rPr lang="ru-RU" sz="1600" dirty="0"/>
              <a:t>Крупный - крупн</a:t>
            </a:r>
            <a:r>
              <a:rPr lang="ru-RU" sz="1600" b="1" u="sng" dirty="0">
                <a:solidFill>
                  <a:srgbClr val="FF0000"/>
                </a:solidFill>
              </a:rPr>
              <a:t>ейш</a:t>
            </a:r>
            <a:r>
              <a:rPr lang="ru-RU" sz="1600" dirty="0"/>
              <a:t>ий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911768" y="3787760"/>
            <a:ext cx="8643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-</a:t>
            </a:r>
            <a:r>
              <a:rPr lang="ru-RU" sz="2000" b="1" dirty="0" err="1" smtClean="0">
                <a:solidFill>
                  <a:srgbClr val="FF0000"/>
                </a:solidFill>
              </a:rPr>
              <a:t>айш</a:t>
            </a:r>
            <a:r>
              <a:rPr lang="ru-RU" sz="2000" b="1" dirty="0" smtClean="0">
                <a:solidFill>
                  <a:srgbClr val="FF0000"/>
                </a:solidFill>
              </a:rPr>
              <a:t>-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698979" y="4144702"/>
            <a:ext cx="29581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Великий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dirty="0">
                <a:solidFill>
                  <a:srgbClr val="C00000"/>
                </a:solidFill>
              </a:rPr>
              <a:t>к-ч</a:t>
            </a:r>
            <a:r>
              <a:rPr lang="ru-RU" dirty="0" smtClean="0">
                <a:solidFill>
                  <a:srgbClr val="C00000"/>
                </a:solidFill>
              </a:rPr>
              <a:t>) - </a:t>
            </a:r>
            <a:r>
              <a:rPr lang="ru-RU" dirty="0" smtClean="0"/>
              <a:t>вели</a:t>
            </a:r>
            <a:r>
              <a:rPr lang="ru-RU" u="sng" dirty="0" smtClean="0"/>
              <a:t>ч</a:t>
            </a:r>
            <a:r>
              <a:rPr lang="ru-RU" dirty="0" smtClean="0">
                <a:solidFill>
                  <a:srgbClr val="FF0000"/>
                </a:solidFill>
              </a:rPr>
              <a:t>айш</a:t>
            </a:r>
            <a:r>
              <a:rPr lang="ru-RU" dirty="0" smtClean="0"/>
              <a:t>ий </a:t>
            </a:r>
          </a:p>
          <a:p>
            <a:r>
              <a:rPr lang="ru-RU" dirty="0" smtClean="0"/>
              <a:t>Строгий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dirty="0" smtClean="0">
                <a:solidFill>
                  <a:srgbClr val="C00000"/>
                </a:solidFill>
              </a:rPr>
              <a:t>г-ж) - </a:t>
            </a:r>
            <a:r>
              <a:rPr lang="ru-RU" dirty="0"/>
              <a:t>стро</a:t>
            </a:r>
            <a:r>
              <a:rPr lang="ru-RU" u="sng" dirty="0"/>
              <a:t>ж</a:t>
            </a:r>
            <a:r>
              <a:rPr lang="ru-RU" dirty="0">
                <a:solidFill>
                  <a:srgbClr val="FF0000"/>
                </a:solidFill>
              </a:rPr>
              <a:t>айш</a:t>
            </a:r>
            <a:r>
              <a:rPr lang="ru-RU" dirty="0"/>
              <a:t>ий</a:t>
            </a:r>
            <a:endParaRPr lang="ru-RU" dirty="0" smtClean="0"/>
          </a:p>
          <a:p>
            <a:r>
              <a:rPr lang="ru-RU" dirty="0" smtClean="0"/>
              <a:t>Тихий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ru-RU" dirty="0" smtClean="0">
                <a:solidFill>
                  <a:srgbClr val="C00000"/>
                </a:solidFill>
              </a:rPr>
              <a:t>х-ш) - </a:t>
            </a:r>
            <a:r>
              <a:rPr lang="ru-RU" dirty="0"/>
              <a:t>ти</a:t>
            </a:r>
            <a:r>
              <a:rPr lang="ru-RU" u="sng" dirty="0"/>
              <a:t>ш</a:t>
            </a:r>
            <a:r>
              <a:rPr lang="ru-RU" dirty="0">
                <a:solidFill>
                  <a:srgbClr val="FF0000"/>
                </a:solidFill>
              </a:rPr>
              <a:t>айш</a:t>
            </a:r>
            <a:r>
              <a:rPr lang="ru-RU" dirty="0"/>
              <a:t>ий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600948" y="2085005"/>
            <a:ext cx="1210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Самый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Наиболее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Наименее</a:t>
            </a:r>
          </a:p>
          <a:p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255577" y="3039112"/>
            <a:ext cx="1745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u="sng" dirty="0">
                <a:solidFill>
                  <a:srgbClr val="C00000"/>
                </a:solidFill>
              </a:rPr>
              <a:t>Самый</a:t>
            </a:r>
            <a:r>
              <a:rPr lang="ru-RU" dirty="0"/>
              <a:t> твёрдый</a:t>
            </a:r>
          </a:p>
        </p:txBody>
      </p:sp>
    </p:spTree>
    <p:extLst>
      <p:ext uri="{BB962C8B-B14F-4D97-AF65-F5344CB8AC3E}">
        <p14:creationId xmlns:p14="http://schemas.microsoft.com/office/powerpoint/2010/main" val="225599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3" b="4579"/>
          <a:stretch/>
        </p:blipFill>
        <p:spPr bwMode="auto">
          <a:xfrm>
            <a:off x="2339752" y="188640"/>
            <a:ext cx="5112568" cy="6461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17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4525963"/>
          </a:xfrm>
        </p:spPr>
        <p:txBody>
          <a:bodyPr/>
          <a:lstStyle/>
          <a:p>
            <a:r>
              <a:rPr lang="ru-RU" dirty="0" smtClean="0"/>
              <a:t>Красивый, твёрдый, молодой, </a:t>
            </a:r>
            <a:r>
              <a:rPr lang="ru-RU" dirty="0"/>
              <a:t>зелёный </a:t>
            </a:r>
            <a:r>
              <a:rPr lang="ru-RU" dirty="0" smtClean="0"/>
              <a:t>громкий, белый, далёкий, сухой, маленький, весёлый, тёмный, тихий, жаркий, сложный, страшный, тонкий, </a:t>
            </a:r>
            <a:r>
              <a:rPr lang="ru-RU" dirty="0"/>
              <a:t>скучный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924944"/>
            <a:ext cx="8316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Модель: Погода в Индии — погода в Беларуси (тёплый — холодный). Погода в Индии теплее, чем погода в Беларуси. 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Билеты </a:t>
            </a:r>
            <a:r>
              <a:rPr lang="ru-RU" dirty="0"/>
              <a:t>в кино — билеты в театр (дорогой, дешёвый).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Овощи и фрукты — шоколадные конфеты (вкусный, полезный).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Летний день — зимний день (длинный, короткий).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96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Дарья\Desktop\Описать мужи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" y="0"/>
            <a:ext cx="5627603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687" y="3573017"/>
            <a:ext cx="4862095" cy="3241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3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41373"/>
              </p:ext>
            </p:extLst>
          </p:nvPr>
        </p:nvGraphicFramePr>
        <p:xfrm>
          <a:off x="755576" y="548680"/>
          <a:ext cx="7776864" cy="52730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888432"/>
                <a:gridCol w="3888432"/>
              </a:tblGrid>
              <a:tr h="512427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Положительные черты </a:t>
                      </a:r>
                    </a:p>
                    <a:p>
                      <a:r>
                        <a:rPr lang="ru-RU" dirty="0" smtClean="0"/>
                        <a:t>(</a:t>
                      </a:r>
                      <a:r>
                        <a:rPr lang="en-US" dirty="0" err="1" smtClean="0"/>
                        <a:t>Dobre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osobine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Отрицательные</a:t>
                      </a:r>
                      <a:r>
                        <a:rPr lang="ru-RU" baseline="0" dirty="0" smtClean="0"/>
                        <a:t> черты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Negativne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osobine</a:t>
                      </a:r>
                      <a:r>
                        <a:rPr lang="en-US" baseline="0" dirty="0" smtClean="0"/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391781">
                <a:tc>
                  <a:txBody>
                    <a:bodyPr/>
                    <a:lstStyle/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ккура́тный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uredan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pa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žljiv</a:t>
                      </a:r>
                      <a:endParaRPr lang="sr-Latn-R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ткрове́нный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iskren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бяза́тельный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obavezan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рудолюби́вый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vredan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о́брый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dobar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е́стный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šten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е́жливый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učtiv</a:t>
                      </a:r>
                    </a:p>
                    <a:p>
                      <a:r>
                        <a:rPr lang="vi-VN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весё́́</a:t>
                      </a:r>
                      <a:r>
                        <a:rPr lang="ru-RU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лый</a:t>
                      </a:r>
                      <a:r>
                        <a:rPr lang="sr-Latn-R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veseo</a:t>
                      </a:r>
                      <a:endParaRPr lang="en-US" sz="24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е́рный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veran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Щ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е́дрый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dare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žljiv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оспи́танный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vaspitan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бщи́тельный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dru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štven</a:t>
                      </a:r>
                      <a:endParaRPr lang="sr-Latn-RS" sz="24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ебре́жный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nehatan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ассе́янный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rasejan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кры́тный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uzdržljiv, zakopčan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ицеме́рный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licemeran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ени́вый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lenjiv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</a:t>
                      </a:r>
                      <a:r>
                        <a:rPr lang="vi-VN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жи́вый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sr-Latn-R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lažljiv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Злой - 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zao</a:t>
                      </a:r>
                      <a:endParaRPr lang="en-US" sz="2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</a:t>
                      </a:r>
                      <a:r>
                        <a:rPr lang="vi-VN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ру́бый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grub 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vi-VN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ку́чный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dosadan</a:t>
                      </a:r>
                      <a:endParaRPr lang="en-US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</a:t>
                      </a:r>
                      <a:r>
                        <a:rPr lang="vi-VN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а́дный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sr-Latn-R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žudan, pohlepan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vi-VN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русли́вый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</a:t>
                      </a:r>
                      <a:r>
                        <a:rPr lang="sr-Latn-RS" sz="1800" b="0" i="0" u="none" strike="noStrike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šljivi </a:t>
                      </a:r>
                      <a:endParaRPr lang="sr-Latn-RS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68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889</Words>
  <Application>Microsoft Office PowerPoint</Application>
  <PresentationFormat>Экран (4:3)</PresentationFormat>
  <Paragraphs>192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Имя прилагательное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Степени сравнения прилагательных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62</cp:revision>
  <dcterms:created xsi:type="dcterms:W3CDTF">2018-05-10T18:31:42Z</dcterms:created>
  <dcterms:modified xsi:type="dcterms:W3CDTF">2018-05-11T13:54:01Z</dcterms:modified>
</cp:coreProperties>
</file>