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2"/>
  </p:notesMasterIdLst>
  <p:sldIdLst>
    <p:sldId id="256" r:id="rId2"/>
    <p:sldId id="268" r:id="rId3"/>
    <p:sldId id="269" r:id="rId4"/>
    <p:sldId id="271" r:id="rId5"/>
    <p:sldId id="258" r:id="rId6"/>
    <p:sldId id="260" r:id="rId7"/>
    <p:sldId id="261" r:id="rId8"/>
    <p:sldId id="262" r:id="rId9"/>
    <p:sldId id="259" r:id="rId10"/>
    <p:sldId id="263" r:id="rId11"/>
    <p:sldId id="266" r:id="rId12"/>
    <p:sldId id="264" r:id="rId13"/>
    <p:sldId id="267" r:id="rId14"/>
    <p:sldId id="265" r:id="rId15"/>
    <p:sldId id="270" r:id="rId16"/>
    <p:sldId id="274" r:id="rId17"/>
    <p:sldId id="272" r:id="rId18"/>
    <p:sldId id="273" r:id="rId19"/>
    <p:sldId id="275" r:id="rId20"/>
    <p:sldId id="276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E8B1032C-EA38-4F05-BA0D-38AFFFC7BED3}" styleName="Светлый стиль 3 -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35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1D156B-C166-4D18-B519-8BB96971115D}" type="datetimeFigureOut">
              <a:rPr lang="ru-RU" smtClean="0"/>
              <a:t>15.05.2018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134B15-D75F-4275-BD06-F65B3FCDDA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49474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134B15-D75F-4275-BD06-F65B3FCDDADC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29933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15.05.2018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15.05.2018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15.05.2018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15.05.2018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15.05.2018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15.05.2018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15.05.2018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eg"/><Relationship Id="rId4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ttps://avatars.mds.yandex.net/get-pdb/216365/a43ccd09-fad3-4092-994e-d7e3245e3e8c/s1200?webp=fals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162" y="0"/>
            <a:ext cx="9171162" cy="6816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6935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188640"/>
            <a:ext cx="4526776" cy="6415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07997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39552" y="620689"/>
            <a:ext cx="8136904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ru-RU" sz="2000" u="sng" dirty="0">
                <a:solidFill>
                  <a:srgbClr val="000000"/>
                </a:solidFill>
                <a:latin typeface="Roboto"/>
              </a:rPr>
              <a:t>Гласные звуки бывают:</a:t>
            </a:r>
          </a:p>
          <a:p>
            <a:pPr>
              <a:lnSpc>
                <a:spcPct val="200000"/>
              </a:lnSpc>
              <a:buFont typeface="Arial"/>
              <a:buChar char="•"/>
            </a:pPr>
            <a:r>
              <a:rPr lang="ru-RU" dirty="0">
                <a:solidFill>
                  <a:srgbClr val="000000"/>
                </a:solidFill>
                <a:latin typeface="Roboto"/>
              </a:rPr>
              <a:t>ударными: сок [о] — лёд [’о], лес [’э] — мэр [э], </a:t>
            </a:r>
            <a:r>
              <a:rPr lang="ru-RU" dirty="0" smtClean="0">
                <a:solidFill>
                  <a:srgbClr val="000000"/>
                </a:solidFill>
                <a:latin typeface="Roboto"/>
              </a:rPr>
              <a:t>стук </a:t>
            </a:r>
            <a:r>
              <a:rPr lang="ru-RU" dirty="0">
                <a:solidFill>
                  <a:srgbClr val="000000"/>
                </a:solidFill>
                <a:latin typeface="Roboto"/>
              </a:rPr>
              <a:t>[у] — люк [’у],</a:t>
            </a:r>
          </a:p>
          <a:p>
            <a:pPr>
              <a:lnSpc>
                <a:spcPct val="200000"/>
              </a:lnSpc>
              <a:buFont typeface="Arial"/>
              <a:buChar char="•"/>
            </a:pPr>
            <a:r>
              <a:rPr lang="ru-RU" dirty="0">
                <a:solidFill>
                  <a:srgbClr val="000000"/>
                </a:solidFill>
                <a:latin typeface="Roboto"/>
              </a:rPr>
              <a:t>безударными: в</a:t>
            </a:r>
            <a:r>
              <a:rPr lang="ru-RU" u="sng" dirty="0">
                <a:solidFill>
                  <a:srgbClr val="000000"/>
                </a:solidFill>
                <a:latin typeface="Roboto"/>
              </a:rPr>
              <a:t>о</a:t>
            </a:r>
            <a:r>
              <a:rPr lang="ru-RU" dirty="0">
                <a:solidFill>
                  <a:srgbClr val="000000"/>
                </a:solidFill>
                <a:latin typeface="Roboto"/>
              </a:rPr>
              <a:t>да́ [а</a:t>
            </a:r>
            <a:r>
              <a:rPr lang="ru-RU" dirty="0" smtClean="0">
                <a:solidFill>
                  <a:srgbClr val="000000"/>
                </a:solidFill>
                <a:latin typeface="Roboto"/>
              </a:rPr>
              <a:t>].</a:t>
            </a:r>
            <a:endParaRPr lang="ru-RU" b="0" i="0" dirty="0">
              <a:solidFill>
                <a:srgbClr val="000000"/>
              </a:solidFill>
              <a:effectLst/>
              <a:latin typeface="Roboto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65025" y="2442341"/>
            <a:ext cx="5886400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В безударной позиции буква О читается как [А</a:t>
            </a:r>
            <a:r>
              <a:rPr lang="ru-RU" dirty="0" smtClean="0"/>
              <a:t>]:</a:t>
            </a:r>
          </a:p>
          <a:p>
            <a:endParaRPr lang="ru-RU" dirty="0"/>
          </a:p>
          <a:p>
            <a:r>
              <a:rPr lang="ru-RU" sz="2000" dirty="0" smtClean="0"/>
              <a:t>Дом </a:t>
            </a:r>
            <a:r>
              <a:rPr lang="ru-RU" sz="2000" dirty="0"/>
              <a:t>– </a:t>
            </a:r>
            <a:r>
              <a:rPr lang="ru-RU" sz="2000" dirty="0" err="1" smtClean="0"/>
              <a:t>домА</a:t>
            </a:r>
            <a:r>
              <a:rPr lang="ru-RU" sz="2000" dirty="0"/>
              <a:t>      </a:t>
            </a:r>
            <a:r>
              <a:rPr lang="ru-RU" sz="2000" dirty="0" smtClean="0"/>
              <a:t>             мост </a:t>
            </a:r>
            <a:r>
              <a:rPr lang="ru-RU" sz="2000" dirty="0"/>
              <a:t>– </a:t>
            </a:r>
            <a:r>
              <a:rPr lang="ru-RU" sz="2000" dirty="0" err="1" smtClean="0"/>
              <a:t>мостЫ</a:t>
            </a:r>
            <a:endParaRPr lang="ru-RU" sz="2000" dirty="0" smtClean="0"/>
          </a:p>
          <a:p>
            <a:r>
              <a:rPr lang="vi-VN" sz="2000" dirty="0" smtClean="0"/>
              <a:t>стол </a:t>
            </a:r>
            <a:r>
              <a:rPr lang="vi-VN" sz="2000" dirty="0"/>
              <a:t>– </a:t>
            </a:r>
            <a:r>
              <a:rPr lang="vi-VN" sz="2000" dirty="0" smtClean="0"/>
              <a:t>стол</a:t>
            </a:r>
            <a:r>
              <a:rPr lang="ru-RU" sz="2000" dirty="0" smtClean="0"/>
              <a:t>Ы                 </a:t>
            </a:r>
            <a:r>
              <a:rPr lang="vi-VN" sz="2000" dirty="0" smtClean="0"/>
              <a:t>зонт </a:t>
            </a:r>
            <a:r>
              <a:rPr lang="vi-VN" sz="2000" dirty="0"/>
              <a:t>– </a:t>
            </a:r>
            <a:r>
              <a:rPr lang="vi-VN" sz="2000" dirty="0" smtClean="0"/>
              <a:t>зонт</a:t>
            </a:r>
            <a:r>
              <a:rPr lang="ru-RU" sz="2000" dirty="0" smtClean="0"/>
              <a:t>Ы</a:t>
            </a:r>
          </a:p>
          <a:p>
            <a:r>
              <a:rPr lang="vi-VN" sz="2000" dirty="0" smtClean="0"/>
              <a:t>нос </a:t>
            </a:r>
            <a:r>
              <a:rPr lang="vi-VN" sz="2000" dirty="0"/>
              <a:t>– </a:t>
            </a:r>
            <a:r>
              <a:rPr lang="vi-VN" sz="2000" dirty="0" smtClean="0"/>
              <a:t>нос</a:t>
            </a:r>
            <a:r>
              <a:rPr lang="ru-RU" sz="2000" dirty="0" smtClean="0"/>
              <a:t>Ы                    слон </a:t>
            </a:r>
            <a:r>
              <a:rPr lang="ru-RU" sz="2000" dirty="0"/>
              <a:t>– </a:t>
            </a:r>
            <a:r>
              <a:rPr lang="ru-RU" sz="2000" dirty="0" err="1" smtClean="0"/>
              <a:t>слонЫ</a:t>
            </a:r>
            <a:endParaRPr lang="ru-RU" sz="2000" dirty="0" smtClean="0"/>
          </a:p>
          <a:p>
            <a:r>
              <a:rPr lang="vi-VN" sz="2000" dirty="0" smtClean="0"/>
              <a:t>звон </a:t>
            </a:r>
            <a:r>
              <a:rPr lang="vi-VN" sz="2000" dirty="0"/>
              <a:t>– </a:t>
            </a:r>
            <a:r>
              <a:rPr lang="vi-VN" sz="2000" dirty="0" smtClean="0"/>
              <a:t>звон</a:t>
            </a:r>
            <a:r>
              <a:rPr lang="ru-RU" sz="2000" dirty="0" smtClean="0"/>
              <a:t>О</a:t>
            </a:r>
            <a:r>
              <a:rPr lang="vi-VN" sz="2000" dirty="0" smtClean="0"/>
              <a:t>к </a:t>
            </a:r>
            <a:r>
              <a:rPr lang="ru-RU" sz="2000" dirty="0" smtClean="0"/>
              <a:t>               кот </a:t>
            </a:r>
            <a:r>
              <a:rPr lang="ru-RU" sz="2000" dirty="0"/>
              <a:t>– </a:t>
            </a:r>
            <a:r>
              <a:rPr lang="ru-RU" sz="2000" dirty="0" err="1" smtClean="0"/>
              <a:t>котЫ</a:t>
            </a:r>
            <a:endParaRPr lang="ru-RU" sz="2000" dirty="0" smtClean="0"/>
          </a:p>
          <a:p>
            <a:endParaRPr lang="ru-RU" sz="2000" dirty="0" smtClean="0"/>
          </a:p>
          <a:p>
            <a:endParaRPr lang="ru-RU" dirty="0" smtClean="0"/>
          </a:p>
        </p:txBody>
      </p:sp>
      <p:sp>
        <p:nvSpPr>
          <p:cNvPr id="8" name="Прямоугольник 7"/>
          <p:cNvSpPr/>
          <p:nvPr/>
        </p:nvSpPr>
        <p:spPr>
          <a:xfrm>
            <a:off x="20150" y="4509120"/>
            <a:ext cx="903649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vi-VN" sz="2800" i="1" dirty="0"/>
              <a:t>Сло́во, на́до, </a:t>
            </a:r>
            <a:r>
              <a:rPr lang="vi-VN" sz="2800" i="1" dirty="0"/>
              <a:t>голова́, </a:t>
            </a:r>
            <a:r>
              <a:rPr lang="vi-VN" sz="2800" i="1" dirty="0"/>
              <a:t>до́рого, мо́лод, </a:t>
            </a:r>
            <a:r>
              <a:rPr lang="vi-VN" sz="2800" i="1" dirty="0" smtClean="0"/>
              <a:t>во́р, </a:t>
            </a:r>
            <a:r>
              <a:rPr lang="vi-VN" sz="2800" i="1" dirty="0"/>
              <a:t>зо́лото,</a:t>
            </a:r>
          </a:p>
          <a:p>
            <a:r>
              <a:rPr lang="vi-VN" sz="2800" i="1" dirty="0"/>
              <a:t>я́блоко, о́блако, кра́сного, до́брого, у́много, у́мной,</a:t>
            </a:r>
          </a:p>
          <a:p>
            <a:r>
              <a:rPr lang="vi-VN" sz="2800" i="1" dirty="0"/>
              <a:t>ста́рой, но́вой, краси́вой. </a:t>
            </a:r>
            <a:endParaRPr lang="ru-RU" sz="2800" i="1" dirty="0"/>
          </a:p>
        </p:txBody>
      </p:sp>
    </p:spTree>
    <p:extLst>
      <p:ext uri="{BB962C8B-B14F-4D97-AF65-F5344CB8AC3E}">
        <p14:creationId xmlns:p14="http://schemas.microsoft.com/office/powerpoint/2010/main" val="472228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1520" y="404664"/>
            <a:ext cx="7848872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В начале слова, а также в позиции после гласных, твёрдого и мягкого знаков буквы </a:t>
            </a:r>
            <a:r>
              <a:rPr lang="ru-RU" sz="2000" b="1" dirty="0">
                <a:solidFill>
                  <a:srgbClr val="C00000"/>
                </a:solidFill>
              </a:rPr>
              <a:t>Я, Е, Ё, Ю </a:t>
            </a:r>
            <a:r>
              <a:rPr lang="ru-RU" dirty="0"/>
              <a:t>читаются со звуком </a:t>
            </a:r>
            <a:r>
              <a:rPr lang="ru-RU" sz="2000" b="1" dirty="0">
                <a:solidFill>
                  <a:srgbClr val="C00000"/>
                </a:solidFill>
              </a:rPr>
              <a:t>[J].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51520" y="1340768"/>
            <a:ext cx="835292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vi-VN" sz="2000" dirty="0"/>
              <a:t>а) [</a:t>
            </a:r>
            <a:r>
              <a:rPr lang="en-US" sz="2000" dirty="0"/>
              <a:t>J</a:t>
            </a:r>
            <a:r>
              <a:rPr lang="vi-VN" sz="2000" dirty="0"/>
              <a:t>А]: Я, </a:t>
            </a:r>
            <a:r>
              <a:rPr lang="vi-VN" sz="2000" dirty="0" smtClean="0"/>
              <a:t>яд* </a:t>
            </a:r>
            <a:r>
              <a:rPr lang="vi-VN" sz="2000" dirty="0"/>
              <a:t>, я́ма, я́вно, я́рко, я́сно, </a:t>
            </a:r>
            <a:r>
              <a:rPr lang="vi-VN" sz="2000" dirty="0" smtClean="0"/>
              <a:t> </a:t>
            </a:r>
            <a:r>
              <a:rPr lang="vi-VN" sz="2000" dirty="0"/>
              <a:t>я́года, я́блоко, я́хта, семья́, моя́, твоя́. </a:t>
            </a:r>
            <a:endParaRPr lang="ru-RU" sz="20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95536" y="1951672"/>
            <a:ext cx="792088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vi-VN" sz="2000" dirty="0"/>
              <a:t>б) [</a:t>
            </a:r>
            <a:r>
              <a:rPr lang="en-US" sz="2000" dirty="0"/>
              <a:t>J</a:t>
            </a:r>
            <a:r>
              <a:rPr lang="vi-VN" sz="2000" dirty="0"/>
              <a:t>Э]: Ел, е́сли, е́хать, пое́хать, </a:t>
            </a:r>
            <a:r>
              <a:rPr lang="vi-VN" sz="2000" dirty="0" smtClean="0"/>
              <a:t>подъе́зд </a:t>
            </a:r>
            <a:r>
              <a:rPr lang="vi-VN" sz="2000" dirty="0"/>
              <a:t>[падъ</a:t>
            </a:r>
            <a:r>
              <a:rPr lang="en-US" sz="2000" dirty="0"/>
              <a:t>j</a:t>
            </a:r>
            <a:r>
              <a:rPr lang="vi-VN" sz="2000" dirty="0"/>
              <a:t>э́ст], </a:t>
            </a:r>
            <a:r>
              <a:rPr lang="vi-VN" sz="2000" dirty="0" smtClean="0"/>
              <a:t>объе́кт</a:t>
            </a:r>
            <a:r>
              <a:rPr lang="ru-RU" sz="2000" dirty="0"/>
              <a:t>.</a:t>
            </a:r>
            <a:endParaRPr lang="ru-RU" sz="2000" dirty="0" smtClean="0"/>
          </a:p>
          <a:p>
            <a:pPr>
              <a:lnSpc>
                <a:spcPct val="150000"/>
              </a:lnSpc>
            </a:pPr>
            <a:r>
              <a:rPr lang="vi-VN" sz="2000" dirty="0" smtClean="0"/>
              <a:t>в</a:t>
            </a:r>
            <a:r>
              <a:rPr lang="vi-VN" sz="2000" dirty="0"/>
              <a:t>) [</a:t>
            </a:r>
            <a:r>
              <a:rPr lang="en-US" sz="2000" dirty="0"/>
              <a:t>J</a:t>
            </a:r>
            <a:r>
              <a:rPr lang="vi-VN" sz="2000" dirty="0"/>
              <a:t>О]: Ёлка, приём, моё, твоё, её, </a:t>
            </a:r>
            <a:r>
              <a:rPr lang="vi-VN" sz="2400" dirty="0"/>
              <a:t>поёт</a:t>
            </a:r>
            <a:r>
              <a:rPr lang="vi-VN" sz="2000" dirty="0"/>
              <a:t>, объём. </a:t>
            </a:r>
            <a:endParaRPr lang="ru-RU" sz="2000" dirty="0" smtClean="0"/>
          </a:p>
          <a:p>
            <a:pPr>
              <a:lnSpc>
                <a:spcPct val="150000"/>
              </a:lnSpc>
            </a:pPr>
            <a:r>
              <a:rPr lang="vi-VN" sz="2000" dirty="0" smtClean="0"/>
              <a:t>г</a:t>
            </a:r>
            <a:r>
              <a:rPr lang="vi-VN" sz="2000" dirty="0"/>
              <a:t>) [</a:t>
            </a:r>
            <a:r>
              <a:rPr lang="en-US" sz="2000" dirty="0"/>
              <a:t>J</a:t>
            </a:r>
            <a:r>
              <a:rPr lang="vi-VN" sz="2000" dirty="0"/>
              <a:t>У]: Юг, Юра, юри́ст, ю́ный, ю́мор, мою́, твою́, сою́з, </a:t>
            </a:r>
            <a:r>
              <a:rPr lang="vi-VN" sz="2000" dirty="0" smtClean="0"/>
              <a:t> </a:t>
            </a:r>
            <a:r>
              <a:rPr lang="vi-VN" sz="2000" dirty="0"/>
              <a:t>пою́, семью́. </a:t>
            </a:r>
            <a:endParaRPr lang="ru-RU" sz="20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244250" y="4444662"/>
            <a:ext cx="112082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[Ы] </a:t>
            </a:r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endParaRPr lang="ru-RU" sz="2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344402" y="4581128"/>
            <a:ext cx="754807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vi-VN" sz="2000" dirty="0"/>
              <a:t>Мы, вы, </a:t>
            </a:r>
            <a:r>
              <a:rPr lang="vi-VN" sz="2000" dirty="0" smtClean="0"/>
              <a:t> </a:t>
            </a:r>
            <a:r>
              <a:rPr lang="vi-VN" sz="2000" dirty="0"/>
              <a:t>бык, грибы́, забы́л, </a:t>
            </a:r>
            <a:r>
              <a:rPr lang="vi-VN" sz="2000" dirty="0" smtClean="0"/>
              <a:t> </a:t>
            </a:r>
            <a:r>
              <a:rPr lang="vi-VN" sz="2000" dirty="0"/>
              <a:t>мысль, мы́ло, </a:t>
            </a:r>
            <a:r>
              <a:rPr lang="vi-VN" sz="2000" dirty="0" smtClean="0"/>
              <a:t>сын</a:t>
            </a:r>
            <a:r>
              <a:rPr lang="vi-VN" sz="2000" dirty="0"/>
              <a:t>, усы́, язы́к, ры́ба, ры́нок, </a:t>
            </a:r>
            <a:r>
              <a:rPr lang="vi-VN" sz="2000" dirty="0" smtClean="0"/>
              <a:t>кры́ша</a:t>
            </a:r>
            <a:r>
              <a:rPr lang="ru-RU" sz="2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8030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8843" y="2317676"/>
            <a:ext cx="3333056" cy="67667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b="1" dirty="0" err="1"/>
              <a:t>Здра́вствуйте</a:t>
            </a:r>
            <a:r>
              <a:rPr lang="ru-RU" sz="2400" b="1" dirty="0"/>
              <a:t>! </a:t>
            </a:r>
            <a:endParaRPr lang="ru-RU" sz="2400" b="1" dirty="0" smtClean="0"/>
          </a:p>
          <a:p>
            <a:pPr marL="0" indent="0">
              <a:buNone/>
            </a:pPr>
            <a:r>
              <a:rPr lang="ru-RU" sz="2400" b="1" dirty="0" smtClean="0"/>
              <a:t>(</a:t>
            </a:r>
            <a:r>
              <a:rPr lang="ru-RU" sz="2400" b="1" dirty="0"/>
              <a:t>при </a:t>
            </a:r>
            <a:r>
              <a:rPr lang="ru-RU" sz="2400" b="1" dirty="0" err="1"/>
              <a:t>обще́нии</a:t>
            </a:r>
            <a:r>
              <a:rPr lang="ru-RU" sz="2400" b="1" dirty="0"/>
              <a:t> на «Вы»)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92525"/>
            <a:ext cx="2273562" cy="21847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92525"/>
            <a:ext cx="3600400" cy="225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563888" y="2391722"/>
            <a:ext cx="499636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err="1"/>
              <a:t>Здра́вствуй</a:t>
            </a:r>
            <a:r>
              <a:rPr lang="ru-RU" sz="2400" b="1" dirty="0"/>
              <a:t>! (при </a:t>
            </a:r>
            <a:r>
              <a:rPr lang="ru-RU" sz="2400" b="1" dirty="0" err="1"/>
              <a:t>обще́нии</a:t>
            </a:r>
            <a:r>
              <a:rPr lang="ru-RU" sz="2400" b="1" dirty="0"/>
              <a:t> на «ты»)</a:t>
            </a: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4392" y="3010451"/>
            <a:ext cx="3218079" cy="23934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302462" y="5505298"/>
            <a:ext cx="206973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vi-VN" sz="3200" b="1" dirty="0"/>
              <a:t>Приве́т!</a:t>
            </a:r>
          </a:p>
        </p:txBody>
      </p:sp>
    </p:spTree>
    <p:extLst>
      <p:ext uri="{BB962C8B-B14F-4D97-AF65-F5344CB8AC3E}">
        <p14:creationId xmlns:p14="http://schemas.microsoft.com/office/powerpoint/2010/main" val="2552939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4298"/>
            <a:ext cx="3294534" cy="20598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95536" y="2145781"/>
            <a:ext cx="256031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vi-VN" sz="2800" b="1" dirty="0"/>
              <a:t>До́брое у́тро!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1"/>
            <a:ext cx="3806736" cy="23792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5868144" y="2407391"/>
            <a:ext cx="271741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vi-VN" sz="2800" b="1" dirty="0"/>
              <a:t>До́брый день!</a:t>
            </a: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2922840"/>
            <a:ext cx="4493298" cy="2808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3137927" y="5734849"/>
            <a:ext cx="289694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vi-VN" sz="2800" b="1" dirty="0"/>
              <a:t>До́брый ве́чер!</a:t>
            </a: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2532451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88640"/>
            <a:ext cx="3888432" cy="2592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683568" y="2814837"/>
            <a:ext cx="260314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vi-VN" sz="2800" b="1" dirty="0"/>
              <a:t>До свида́ния!</a:t>
            </a: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188640"/>
            <a:ext cx="4753467" cy="26717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932040" y="3059809"/>
            <a:ext cx="355892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vi-VN" sz="2400" b="1" dirty="0"/>
              <a:t>Счастли́во! [</a:t>
            </a:r>
            <a:r>
              <a:rPr lang="vi-VN" sz="2400" b="1" dirty="0" smtClean="0"/>
              <a:t>щ</a:t>
            </a:r>
            <a:r>
              <a:rPr lang="ru-RU" sz="2400" b="1" dirty="0" smtClean="0"/>
              <a:t>а</a:t>
            </a:r>
            <a:r>
              <a:rPr lang="vi-VN" sz="2400" b="1" dirty="0" smtClean="0"/>
              <a:t>сли́ва</a:t>
            </a:r>
            <a:r>
              <a:rPr lang="vi-VN" sz="2400" b="1" dirty="0"/>
              <a:t>]</a:t>
            </a: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6717" y="3645024"/>
            <a:ext cx="2848668" cy="21602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3652510" y="5869981"/>
            <a:ext cx="211708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vi-VN" sz="2800" b="1" dirty="0"/>
              <a:t>Пока́!</a:t>
            </a:r>
          </a:p>
        </p:txBody>
      </p:sp>
    </p:spTree>
    <p:extLst>
      <p:ext uri="{BB962C8B-B14F-4D97-AF65-F5344CB8AC3E}">
        <p14:creationId xmlns:p14="http://schemas.microsoft.com/office/powerpoint/2010/main" val="784524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5496" y="460080"/>
            <a:ext cx="5112568" cy="5201168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vi-VN" sz="3200" b="1" dirty="0">
                <a:solidFill>
                  <a:schemeClr val="tx2">
                    <a:lumMod val="75000"/>
                  </a:schemeClr>
                </a:solidFill>
              </a:rPr>
              <a:t>Всего́ до́брого!</a:t>
            </a:r>
          </a:p>
          <a:p>
            <a:pPr>
              <a:lnSpc>
                <a:spcPct val="150000"/>
              </a:lnSpc>
            </a:pPr>
            <a:r>
              <a:rPr lang="vi-VN" sz="3200" b="1" dirty="0">
                <a:solidFill>
                  <a:schemeClr val="tx2">
                    <a:lumMod val="75000"/>
                  </a:schemeClr>
                </a:solidFill>
              </a:rPr>
              <a:t>Всего́ хоро́шего!</a:t>
            </a:r>
          </a:p>
          <a:p>
            <a:pPr>
              <a:lnSpc>
                <a:spcPct val="150000"/>
              </a:lnSpc>
            </a:pPr>
            <a:r>
              <a:rPr lang="vi-VN" sz="3200" b="1" dirty="0">
                <a:solidFill>
                  <a:schemeClr val="tx2">
                    <a:lumMod val="75000"/>
                  </a:schemeClr>
                </a:solidFill>
              </a:rPr>
              <a:t>Уви́димся.</a:t>
            </a:r>
          </a:p>
          <a:p>
            <a:pPr>
              <a:lnSpc>
                <a:spcPct val="150000"/>
              </a:lnSpc>
            </a:pPr>
            <a:r>
              <a:rPr lang="vi-VN" sz="3200" b="1" dirty="0">
                <a:solidFill>
                  <a:schemeClr val="tx2">
                    <a:lumMod val="75000"/>
                  </a:schemeClr>
                </a:solidFill>
              </a:rPr>
              <a:t>До за́втра.</a:t>
            </a:r>
          </a:p>
          <a:p>
            <a:pPr>
              <a:lnSpc>
                <a:spcPct val="150000"/>
              </a:lnSpc>
            </a:pPr>
            <a:r>
              <a:rPr lang="vi-VN" sz="3200" b="1" dirty="0">
                <a:solidFill>
                  <a:schemeClr val="tx2">
                    <a:lumMod val="75000"/>
                  </a:schemeClr>
                </a:solidFill>
              </a:rPr>
              <a:t>До ве́чера.</a:t>
            </a:r>
          </a:p>
          <a:p>
            <a:endParaRPr lang="ru-RU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116632"/>
            <a:ext cx="4175956" cy="5904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82063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16632"/>
            <a:ext cx="2731353" cy="24482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42438" y="2575560"/>
            <a:ext cx="329345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vi-VN" sz="2400" dirty="0">
                <a:solidFill>
                  <a:schemeClr val="accent6">
                    <a:lumMod val="75000"/>
                  </a:schemeClr>
                </a:solidFill>
              </a:rPr>
              <a:t>До ско́рого! (свидания)</a:t>
            </a: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116632"/>
            <a:ext cx="3587530" cy="34065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6166617" y="3637971"/>
            <a:ext cx="216995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vi-VN" sz="2400" b="1" dirty="0">
                <a:solidFill>
                  <a:schemeClr val="accent6">
                    <a:lumMod val="75000"/>
                  </a:schemeClr>
                </a:solidFill>
              </a:rPr>
              <a:t>Созвони́мся!</a:t>
            </a:r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2938" y="3498001"/>
            <a:ext cx="3808098" cy="21473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2665340" y="5715831"/>
            <a:ext cx="279916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vi-VN" sz="2400" b="1" dirty="0">
                <a:solidFill>
                  <a:schemeClr val="accent6">
                    <a:lumMod val="75000"/>
                  </a:schemeClr>
                </a:solidFill>
              </a:rPr>
              <a:t>Споко́йной но́чи!</a:t>
            </a:r>
          </a:p>
        </p:txBody>
      </p:sp>
    </p:spTree>
    <p:extLst>
      <p:ext uri="{BB962C8B-B14F-4D97-AF65-F5344CB8AC3E}">
        <p14:creationId xmlns:p14="http://schemas.microsoft.com/office/powerpoint/2010/main" val="360251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1" y="188640"/>
            <a:ext cx="3816424" cy="28278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611560" y="3070325"/>
            <a:ext cx="207300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solidFill>
                  <a:schemeClr val="accent6">
                    <a:lumMod val="75000"/>
                  </a:schemeClr>
                </a:solidFill>
              </a:rPr>
              <a:t>Извините! </a:t>
            </a: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5" y="764704"/>
            <a:ext cx="4836150" cy="2429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860032" y="3307976"/>
            <a:ext cx="393889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solidFill>
                  <a:schemeClr val="accent6">
                    <a:lumMod val="75000"/>
                  </a:schemeClr>
                </a:solidFill>
              </a:rPr>
              <a:t>Приятного аппетита! </a:t>
            </a:r>
          </a:p>
        </p:txBody>
      </p:sp>
      <p:pic>
        <p:nvPicPr>
          <p:cNvPr id="7172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00" t="7707" r="24726" b="6820"/>
          <a:stretch/>
        </p:blipFill>
        <p:spPr bwMode="auto">
          <a:xfrm>
            <a:off x="2232248" y="3720406"/>
            <a:ext cx="2627784" cy="2789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4860032" y="5453884"/>
            <a:ext cx="227930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chemeClr val="accent6">
                    <a:lumMod val="75000"/>
                  </a:schemeClr>
                </a:solidFill>
              </a:rPr>
              <a:t>Спасибо!  </a:t>
            </a:r>
          </a:p>
        </p:txBody>
      </p:sp>
    </p:spTree>
    <p:extLst>
      <p:ext uri="{BB962C8B-B14F-4D97-AF65-F5344CB8AC3E}">
        <p14:creationId xmlns:p14="http://schemas.microsoft.com/office/powerpoint/2010/main" val="2904189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67544" y="505123"/>
            <a:ext cx="734481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ru-RU" sz="3200" dirty="0"/>
              <a:t>Как дела́? (Как у тебя́ / у Вас дела́?)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ru-RU" sz="3200" dirty="0"/>
              <a:t>Как жизнь? (разг.)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vi-VN" sz="3200" b="1" dirty="0"/>
              <a:t>Как пожива́ете?</a:t>
            </a:r>
          </a:p>
          <a:p>
            <a:endParaRPr lang="ru-RU" sz="2800" dirty="0"/>
          </a:p>
          <a:p>
            <a:r>
              <a:rPr lang="ru-RU" sz="2800" dirty="0" err="1"/>
              <a:t>Отве́ты</a:t>
            </a:r>
            <a:r>
              <a:rPr lang="ru-RU" sz="2800" dirty="0"/>
              <a:t>: </a:t>
            </a:r>
            <a:r>
              <a:rPr lang="ru-RU" sz="2800" dirty="0" err="1" smtClean="0"/>
              <a:t>норма́льно</a:t>
            </a:r>
            <a:r>
              <a:rPr lang="ru-RU" sz="2800" dirty="0"/>
              <a:t>, хорошо́, </a:t>
            </a:r>
            <a:r>
              <a:rPr lang="ru-RU" sz="2800" dirty="0" err="1"/>
              <a:t>отли́чно</a:t>
            </a:r>
            <a:r>
              <a:rPr lang="ru-RU" sz="2800" dirty="0"/>
              <a:t>, </a:t>
            </a:r>
            <a:r>
              <a:rPr lang="ru-RU" sz="2800" dirty="0" err="1"/>
              <a:t>та́к</a:t>
            </a:r>
            <a:r>
              <a:rPr lang="ru-RU" sz="2800" dirty="0"/>
              <a:t> себе, </a:t>
            </a:r>
            <a:r>
              <a:rPr lang="vi-VN" sz="2800" dirty="0"/>
              <a:t>пло́хо, </a:t>
            </a:r>
            <a:r>
              <a:rPr lang="ru-RU" sz="2800" dirty="0"/>
              <a:t>замечательно</a:t>
            </a:r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3338094"/>
            <a:ext cx="4592310" cy="34496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16068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07504" y="0"/>
            <a:ext cx="8352928" cy="2636912"/>
          </a:xfrm>
        </p:spPr>
        <p:txBody>
          <a:bodyPr>
            <a:normAutofit fontScale="70000" lnSpcReduction="20000"/>
          </a:bodyPr>
          <a:lstStyle/>
          <a:p>
            <a:pPr marL="45720" indent="0">
              <a:buNone/>
            </a:pPr>
            <a:endParaRPr lang="ru-RU" sz="2600" dirty="0"/>
          </a:p>
          <a:p>
            <a:pPr>
              <a:buFont typeface="Wingdings" pitchFamily="2" charset="2"/>
              <a:buChar char="v"/>
            </a:pPr>
            <a:r>
              <a:rPr lang="ru-RU" sz="2600" dirty="0" smtClean="0"/>
              <a:t>Как тебя /</a:t>
            </a:r>
            <a:r>
              <a:rPr lang="ru-RU" sz="2600" dirty="0"/>
              <a:t> Вас </a:t>
            </a:r>
            <a:r>
              <a:rPr lang="ru-RU" sz="2600" dirty="0" err="1"/>
              <a:t>зову́т</a:t>
            </a:r>
            <a:r>
              <a:rPr lang="ru-RU" sz="2600" dirty="0" smtClean="0"/>
              <a:t>? – Меня зовут…</a:t>
            </a:r>
          </a:p>
          <a:p>
            <a:pPr>
              <a:buFont typeface="Wingdings" pitchFamily="2" charset="2"/>
              <a:buChar char="v"/>
            </a:pPr>
            <a:r>
              <a:rPr lang="ru-RU" sz="2600" dirty="0" err="1" smtClean="0"/>
              <a:t>Ско́лько</a:t>
            </a:r>
            <a:r>
              <a:rPr lang="ru-RU" sz="2600" dirty="0" smtClean="0"/>
              <a:t> тебе/ Вам </a:t>
            </a:r>
            <a:r>
              <a:rPr lang="ru-RU" sz="2600" dirty="0"/>
              <a:t>лет? </a:t>
            </a:r>
            <a:r>
              <a:rPr lang="ru-RU" sz="2600" dirty="0" smtClean="0"/>
              <a:t>Мне </a:t>
            </a:r>
            <a:r>
              <a:rPr lang="ru-RU" sz="2600" dirty="0"/>
              <a:t>20 лет. </a:t>
            </a:r>
            <a:endParaRPr lang="ru-RU" sz="2600" dirty="0" smtClean="0"/>
          </a:p>
          <a:p>
            <a:pPr marL="45720" indent="0">
              <a:buNone/>
            </a:pPr>
            <a:r>
              <a:rPr lang="vi-VN" sz="3800" b="1" dirty="0" smtClean="0">
                <a:solidFill>
                  <a:schemeClr val="accent6">
                    <a:lumMod val="75000"/>
                  </a:schemeClr>
                </a:solidFill>
              </a:rPr>
              <a:t>Запамтите!</a:t>
            </a:r>
            <a:r>
              <a:rPr lang="ru-RU" sz="3800" dirty="0"/>
              <a:t> </a:t>
            </a:r>
            <a:endParaRPr lang="ru-RU" sz="3800" dirty="0" smtClean="0"/>
          </a:p>
          <a:p>
            <a:pPr marL="45720" indent="0">
              <a:buNone/>
            </a:pPr>
            <a:r>
              <a:rPr lang="ru-RU" sz="3800" dirty="0" smtClean="0"/>
              <a:t>1 </a:t>
            </a:r>
            <a:r>
              <a:rPr lang="ru-RU" sz="3800" dirty="0"/>
              <a:t>год</a:t>
            </a:r>
          </a:p>
          <a:p>
            <a:pPr marL="45720" lvl="0" indent="0">
              <a:buClr>
                <a:srgbClr val="F14124">
                  <a:lumMod val="75000"/>
                </a:srgbClr>
              </a:buClr>
              <a:buNone/>
            </a:pPr>
            <a:r>
              <a:rPr lang="ru-RU" sz="2600" dirty="0">
                <a:solidFill>
                  <a:prstClr val="black">
                    <a:lumMod val="75000"/>
                    <a:lumOff val="25000"/>
                  </a:prstClr>
                </a:solidFill>
              </a:rPr>
              <a:t>2,3,4 </a:t>
            </a:r>
            <a:r>
              <a:rPr lang="ru-RU" sz="2600" dirty="0" err="1">
                <a:solidFill>
                  <a:prstClr val="black">
                    <a:lumMod val="75000"/>
                    <a:lumOff val="25000"/>
                  </a:prstClr>
                </a:solidFill>
              </a:rPr>
              <a:t>го́да</a:t>
            </a:r>
            <a:endParaRPr lang="ru-RU" sz="2600" dirty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marL="45720" indent="0">
              <a:buNone/>
            </a:pPr>
            <a:r>
              <a:rPr lang="ru-RU" sz="2900" dirty="0" smtClean="0"/>
              <a:t>5,6,7,8,9,10 </a:t>
            </a:r>
            <a:r>
              <a:rPr lang="ru-RU" sz="2900" dirty="0"/>
              <a:t>лет</a:t>
            </a:r>
          </a:p>
          <a:p>
            <a:pPr marL="45720" indent="0">
              <a:buNone/>
            </a:pPr>
            <a:endParaRPr lang="vi-VN" sz="28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07504" y="2492896"/>
            <a:ext cx="9145016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vi-VN" sz="2000" i="1" u="sng" dirty="0">
                <a:solidFill>
                  <a:schemeClr val="accent6">
                    <a:lumMod val="75000"/>
                  </a:schemeClr>
                </a:solidFill>
                <a:latin typeface="Calibri-Italic"/>
              </a:rPr>
              <a:t>О себе́:</a:t>
            </a:r>
          </a:p>
          <a:p>
            <a:r>
              <a:rPr lang="vi-VN" sz="2000" dirty="0">
                <a:latin typeface="Calibri"/>
              </a:rPr>
              <a:t>Отку́да Вы ?</a:t>
            </a:r>
          </a:p>
          <a:p>
            <a:r>
              <a:rPr lang="vi-VN" sz="2000" dirty="0">
                <a:latin typeface="Calibri"/>
              </a:rPr>
              <a:t>Отку́да ты?</a:t>
            </a:r>
          </a:p>
          <a:p>
            <a:r>
              <a:rPr lang="ru-RU" sz="2000" dirty="0" smtClean="0">
                <a:latin typeface="Calibri"/>
              </a:rPr>
              <a:t>Я </a:t>
            </a:r>
            <a:r>
              <a:rPr lang="ru-RU" sz="2000" dirty="0">
                <a:latin typeface="Calibri"/>
              </a:rPr>
              <a:t>из </a:t>
            </a:r>
            <a:r>
              <a:rPr lang="ru-RU" sz="2000" dirty="0" err="1">
                <a:latin typeface="Calibri"/>
              </a:rPr>
              <a:t>Белгра́да</a:t>
            </a:r>
            <a:r>
              <a:rPr lang="ru-RU" sz="2000" dirty="0">
                <a:latin typeface="Calibri"/>
              </a:rPr>
              <a:t> / Я из Москвы́.</a:t>
            </a:r>
          </a:p>
          <a:p>
            <a:r>
              <a:rPr lang="ru-RU" sz="2000" dirty="0">
                <a:latin typeface="Calibri"/>
              </a:rPr>
              <a:t>Я </a:t>
            </a:r>
            <a:r>
              <a:rPr lang="ru-RU" sz="2000" dirty="0" err="1">
                <a:latin typeface="Calibri"/>
              </a:rPr>
              <a:t>белгра́дец</a:t>
            </a:r>
            <a:r>
              <a:rPr lang="ru-RU" sz="2000" dirty="0">
                <a:latin typeface="Calibri"/>
              </a:rPr>
              <a:t>, </a:t>
            </a:r>
            <a:r>
              <a:rPr lang="ru-RU" sz="2000" dirty="0" err="1">
                <a:latin typeface="Calibri"/>
              </a:rPr>
              <a:t>белгра́дка</a:t>
            </a:r>
            <a:r>
              <a:rPr lang="ru-RU" sz="2000" dirty="0">
                <a:latin typeface="Calibri"/>
              </a:rPr>
              <a:t>, </a:t>
            </a:r>
            <a:r>
              <a:rPr lang="ru-RU" sz="2000" dirty="0" err="1">
                <a:latin typeface="Calibri"/>
              </a:rPr>
              <a:t>москви́ч</a:t>
            </a:r>
            <a:r>
              <a:rPr lang="ru-RU" sz="2000" dirty="0">
                <a:latin typeface="Calibri"/>
              </a:rPr>
              <a:t>, </a:t>
            </a:r>
            <a:r>
              <a:rPr lang="ru-RU" sz="2000" dirty="0" err="1">
                <a:latin typeface="Calibri"/>
              </a:rPr>
              <a:t>москви́чка</a:t>
            </a:r>
            <a:r>
              <a:rPr lang="ru-RU" sz="2000" dirty="0">
                <a:latin typeface="Calibri"/>
              </a:rPr>
              <a:t>.</a:t>
            </a:r>
          </a:p>
          <a:p>
            <a:r>
              <a:rPr lang="vi-VN" sz="2000" dirty="0" smtClean="0">
                <a:latin typeface="Calibri"/>
              </a:rPr>
              <a:t>Из </a:t>
            </a:r>
            <a:r>
              <a:rPr lang="vi-VN" sz="2000" dirty="0">
                <a:latin typeface="Calibri"/>
              </a:rPr>
              <a:t>Росси́и // Из Се́рбии.</a:t>
            </a:r>
          </a:p>
          <a:p>
            <a:r>
              <a:rPr lang="ru-RU" sz="2000" dirty="0">
                <a:latin typeface="Calibri"/>
              </a:rPr>
              <a:t>Я серб.</a:t>
            </a:r>
          </a:p>
          <a:p>
            <a:r>
              <a:rPr lang="vi-VN" sz="2000" dirty="0">
                <a:latin typeface="Calibri"/>
              </a:rPr>
              <a:t>Я се́рбка.</a:t>
            </a:r>
          </a:p>
          <a:p>
            <a:r>
              <a:rPr lang="vi-VN" sz="2000" dirty="0">
                <a:latin typeface="Calibri"/>
              </a:rPr>
              <a:t>Вам нра́вится Се́рбия?</a:t>
            </a:r>
          </a:p>
          <a:p>
            <a:r>
              <a:rPr lang="vi-VN" sz="2000" dirty="0">
                <a:latin typeface="Calibri"/>
              </a:rPr>
              <a:t>Мне она́ о́чень нра́вится.</a:t>
            </a:r>
          </a:p>
          <a:p>
            <a:r>
              <a:rPr lang="ru-RU" sz="2000" dirty="0" smtClean="0">
                <a:latin typeface="Calibri"/>
              </a:rPr>
              <a:t>Где Вы родились? / Где ты родился? </a:t>
            </a:r>
          </a:p>
          <a:p>
            <a:r>
              <a:rPr lang="ru-RU" sz="2000" dirty="0" smtClean="0">
                <a:latin typeface="Calibri"/>
              </a:rPr>
              <a:t>Я </a:t>
            </a:r>
            <a:r>
              <a:rPr lang="ru-RU" sz="2000" dirty="0" err="1">
                <a:latin typeface="Calibri"/>
              </a:rPr>
              <a:t>роди́лся</a:t>
            </a:r>
            <a:r>
              <a:rPr lang="ru-RU" sz="2000" dirty="0">
                <a:latin typeface="Calibri"/>
              </a:rPr>
              <a:t> // </a:t>
            </a:r>
            <a:r>
              <a:rPr lang="ru-RU" sz="2000" dirty="0" err="1">
                <a:latin typeface="Calibri"/>
              </a:rPr>
              <a:t>родила́сь</a:t>
            </a:r>
            <a:r>
              <a:rPr lang="ru-RU" sz="2000" dirty="0">
                <a:latin typeface="Calibri"/>
              </a:rPr>
              <a:t> в </a:t>
            </a:r>
            <a:r>
              <a:rPr lang="ru-RU" sz="2000" dirty="0" err="1">
                <a:latin typeface="Calibri"/>
              </a:rPr>
              <a:t>Росси́и</a:t>
            </a:r>
            <a:r>
              <a:rPr lang="ru-RU" sz="2000" dirty="0">
                <a:latin typeface="Calibri"/>
              </a:rPr>
              <a:t>/ </a:t>
            </a:r>
            <a:r>
              <a:rPr lang="ru-RU" sz="2000" dirty="0" err="1">
                <a:latin typeface="Calibri"/>
              </a:rPr>
              <a:t>Се́рбии</a:t>
            </a:r>
            <a:r>
              <a:rPr lang="ru-RU" sz="2000" dirty="0">
                <a:latin typeface="Calibri"/>
              </a:rPr>
              <a:t>...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151101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67544" y="332656"/>
            <a:ext cx="7992888" cy="6408712"/>
          </a:xfrm>
        </p:spPr>
        <p:txBody>
          <a:bodyPr>
            <a:normAutofit fontScale="92500" lnSpcReduction="10000"/>
          </a:bodyPr>
          <a:lstStyle/>
          <a:p>
            <a:r>
              <a:rPr lang="ru-RU" u="sng" dirty="0" err="1">
                <a:solidFill>
                  <a:schemeClr val="tx1"/>
                </a:solidFill>
              </a:rPr>
              <a:t>Убаците</a:t>
            </a:r>
            <a:r>
              <a:rPr lang="ru-RU" u="sng" dirty="0">
                <a:solidFill>
                  <a:schemeClr val="tx1"/>
                </a:solidFill>
              </a:rPr>
              <a:t> </a:t>
            </a:r>
            <a:r>
              <a:rPr lang="ru-RU" u="sng" dirty="0" err="1">
                <a:solidFill>
                  <a:schemeClr val="tx1"/>
                </a:solidFill>
              </a:rPr>
              <a:t>реч</a:t>
            </a:r>
            <a:r>
              <a:rPr lang="ru-RU" u="sng" dirty="0">
                <a:solidFill>
                  <a:schemeClr val="tx1"/>
                </a:solidFill>
              </a:rPr>
              <a:t> </a:t>
            </a:r>
            <a:r>
              <a:rPr lang="ru-RU" sz="2600" u="sng" dirty="0">
                <a:solidFill>
                  <a:srgbClr val="C00000"/>
                </a:solidFill>
              </a:rPr>
              <a:t>год</a:t>
            </a:r>
            <a:r>
              <a:rPr lang="ru-RU" sz="2600" u="sng" dirty="0">
                <a:solidFill>
                  <a:schemeClr val="tx1"/>
                </a:solidFill>
              </a:rPr>
              <a:t>,</a:t>
            </a:r>
            <a:r>
              <a:rPr lang="ru-RU" u="sng" dirty="0">
                <a:solidFill>
                  <a:schemeClr val="tx1"/>
                </a:solidFill>
              </a:rPr>
              <a:t> </a:t>
            </a:r>
            <a:r>
              <a:rPr lang="ru-RU" u="sng" dirty="0" err="1">
                <a:solidFill>
                  <a:schemeClr val="tx1"/>
                </a:solidFill>
              </a:rPr>
              <a:t>го́да</a:t>
            </a:r>
            <a:r>
              <a:rPr lang="ru-RU" u="sng" dirty="0">
                <a:solidFill>
                  <a:schemeClr val="tx1"/>
                </a:solidFill>
              </a:rPr>
              <a:t> </a:t>
            </a:r>
            <a:r>
              <a:rPr lang="ru-RU" u="sng" dirty="0" err="1">
                <a:solidFill>
                  <a:schemeClr val="tx1"/>
                </a:solidFill>
              </a:rPr>
              <a:t>и́ли</a:t>
            </a:r>
            <a:r>
              <a:rPr lang="ru-RU" u="sng" dirty="0">
                <a:solidFill>
                  <a:schemeClr val="tx1"/>
                </a:solidFill>
              </a:rPr>
              <a:t> </a:t>
            </a:r>
            <a:r>
              <a:rPr lang="ru-RU" sz="2600" u="sng" dirty="0">
                <a:solidFill>
                  <a:srgbClr val="C00000"/>
                </a:solidFill>
              </a:rPr>
              <a:t>лет</a:t>
            </a:r>
            <a:r>
              <a:rPr lang="ru-RU" u="sng" dirty="0">
                <a:solidFill>
                  <a:schemeClr val="tx1"/>
                </a:solidFill>
              </a:rPr>
              <a:t>.</a:t>
            </a:r>
          </a:p>
          <a:p>
            <a:pPr marL="45720" indent="0">
              <a:buNone/>
            </a:pPr>
            <a:r>
              <a:rPr lang="ru-RU" sz="2800" dirty="0"/>
              <a:t>Ему́ 21.......... </a:t>
            </a:r>
            <a:endParaRPr lang="ru-RU" sz="2800" dirty="0" smtClean="0"/>
          </a:p>
          <a:p>
            <a:pPr marL="45720" indent="0">
              <a:buNone/>
            </a:pPr>
            <a:r>
              <a:rPr lang="ru-RU" sz="2800" dirty="0" smtClean="0"/>
              <a:t>Ей </a:t>
            </a:r>
            <a:r>
              <a:rPr lang="ru-RU" sz="2800" dirty="0"/>
              <a:t>24.................. </a:t>
            </a:r>
            <a:endParaRPr lang="ru-RU" sz="2800" dirty="0" smtClean="0"/>
          </a:p>
          <a:p>
            <a:pPr marL="45720" indent="0">
              <a:buNone/>
            </a:pPr>
            <a:r>
              <a:rPr lang="ru-RU" sz="2800" dirty="0" smtClean="0"/>
              <a:t>Мне </a:t>
            </a:r>
            <a:r>
              <a:rPr lang="ru-RU" sz="2800" dirty="0"/>
              <a:t>18............... </a:t>
            </a:r>
            <a:endParaRPr lang="ru-RU" sz="2800" dirty="0" smtClean="0"/>
          </a:p>
          <a:p>
            <a:pPr marL="45720" indent="0">
              <a:buNone/>
            </a:pPr>
            <a:r>
              <a:rPr lang="ru-RU" sz="2800" dirty="0" smtClean="0"/>
              <a:t>Тебе́ </a:t>
            </a:r>
            <a:r>
              <a:rPr lang="ru-RU" sz="2800" dirty="0"/>
              <a:t>40...............</a:t>
            </a:r>
          </a:p>
          <a:p>
            <a:pPr marL="45720" indent="0">
              <a:buNone/>
            </a:pPr>
            <a:r>
              <a:rPr lang="ru-RU" sz="2800" dirty="0"/>
              <a:t>Вам 32</a:t>
            </a:r>
            <a:r>
              <a:rPr lang="ru-RU" sz="2800" dirty="0" smtClean="0"/>
              <a:t>.................</a:t>
            </a:r>
          </a:p>
          <a:p>
            <a:pPr marL="45720" indent="0">
              <a:buNone/>
            </a:pPr>
            <a:r>
              <a:rPr lang="ru-RU" sz="2800" dirty="0" err="1" smtClean="0"/>
              <a:t>Ле́не</a:t>
            </a:r>
            <a:r>
              <a:rPr lang="ru-RU" sz="2800" dirty="0" smtClean="0"/>
              <a:t> </a:t>
            </a:r>
            <a:r>
              <a:rPr lang="ru-RU" sz="2800" dirty="0"/>
              <a:t>20....... </a:t>
            </a:r>
            <a:endParaRPr lang="ru-RU" sz="2800" dirty="0" smtClean="0"/>
          </a:p>
          <a:p>
            <a:pPr marL="45720" indent="0">
              <a:buNone/>
            </a:pPr>
            <a:r>
              <a:rPr lang="ru-RU" sz="2800" dirty="0" err="1" smtClean="0"/>
              <a:t>И́ре</a:t>
            </a:r>
            <a:r>
              <a:rPr lang="ru-RU" sz="2800" dirty="0" smtClean="0"/>
              <a:t> </a:t>
            </a:r>
            <a:r>
              <a:rPr lang="ru-RU" sz="2800" dirty="0"/>
              <a:t>36........... </a:t>
            </a:r>
            <a:endParaRPr lang="ru-RU" sz="2800" dirty="0" smtClean="0"/>
          </a:p>
          <a:p>
            <a:pPr marL="45720" indent="0">
              <a:buNone/>
            </a:pPr>
            <a:r>
              <a:rPr lang="ru-RU" sz="2800" dirty="0" err="1" smtClean="0"/>
              <a:t>Ви́ктору</a:t>
            </a:r>
            <a:r>
              <a:rPr lang="ru-RU" sz="2800" dirty="0" smtClean="0"/>
              <a:t> </a:t>
            </a:r>
            <a:r>
              <a:rPr lang="ru-RU" sz="2800" dirty="0"/>
              <a:t>54.................</a:t>
            </a:r>
          </a:p>
          <a:p>
            <a:pPr marL="45720" indent="0">
              <a:buNone/>
            </a:pPr>
            <a:r>
              <a:rPr lang="vi-VN" sz="2800" dirty="0"/>
              <a:t>Ма́ме 65</a:t>
            </a:r>
            <a:r>
              <a:rPr lang="vi-VN" sz="2800" dirty="0" smtClean="0"/>
              <a:t>................</a:t>
            </a:r>
            <a:endParaRPr lang="ru-RU" sz="2800" dirty="0" smtClean="0"/>
          </a:p>
          <a:p>
            <a:pPr marL="45720" indent="0">
              <a:buNone/>
            </a:pPr>
            <a:r>
              <a:rPr lang="vi-VN" sz="2800" dirty="0" smtClean="0"/>
              <a:t>Па́пе </a:t>
            </a:r>
            <a:r>
              <a:rPr lang="vi-VN" sz="2800" dirty="0"/>
              <a:t>80</a:t>
            </a:r>
            <a:r>
              <a:rPr lang="vi-VN" sz="2800" dirty="0" smtClean="0"/>
              <a:t>.................</a:t>
            </a:r>
            <a:endParaRPr lang="ru-RU" sz="2800" dirty="0" smtClean="0"/>
          </a:p>
          <a:p>
            <a:pPr marL="45720" indent="0">
              <a:buNone/>
            </a:pPr>
            <a:r>
              <a:rPr lang="vi-VN" sz="2800" dirty="0" smtClean="0"/>
              <a:t>Сы́ну </a:t>
            </a:r>
            <a:r>
              <a:rPr lang="vi-VN" sz="2800" dirty="0"/>
              <a:t>3</a:t>
            </a:r>
            <a:r>
              <a:rPr lang="vi-VN" sz="2800" dirty="0" smtClean="0"/>
              <a:t>........</a:t>
            </a:r>
            <a:r>
              <a:rPr lang="ru-RU" sz="2800" dirty="0" smtClean="0"/>
              <a:t>.....</a:t>
            </a:r>
            <a:r>
              <a:rPr lang="vi-VN" sz="2800" dirty="0" smtClean="0"/>
              <a:t> </a:t>
            </a:r>
            <a:endParaRPr lang="ru-RU" sz="2800" dirty="0"/>
          </a:p>
          <a:p>
            <a:pPr marL="45720" indent="0">
              <a:buNone/>
            </a:pPr>
            <a:r>
              <a:rPr lang="vi-VN" sz="2800" dirty="0" smtClean="0"/>
              <a:t>До́чери </a:t>
            </a:r>
            <a:r>
              <a:rPr lang="vi-VN" sz="2800" dirty="0"/>
              <a:t>4................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126659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116632"/>
            <a:ext cx="8280920" cy="1841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200000"/>
              </a:lnSpc>
              <a:buFont typeface="Wingdings" pitchFamily="2" charset="2"/>
              <a:buChar char="v"/>
            </a:pPr>
            <a:r>
              <a:rPr lang="ru-RU" dirty="0" smtClean="0"/>
              <a:t>Когда </a:t>
            </a:r>
            <a:r>
              <a:rPr lang="ru-RU" dirty="0"/>
              <a:t>у тебя </a:t>
            </a:r>
            <a:r>
              <a:rPr lang="ru-RU" dirty="0" smtClean="0"/>
              <a:t>/ у Вас День рождения? </a:t>
            </a: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v"/>
            </a:pPr>
            <a:r>
              <a:rPr lang="ru-RU" dirty="0" smtClean="0"/>
              <a:t>У меня День рождения… (зимой, весной, летом, осенью + Творительный падеж (</a:t>
            </a:r>
            <a:r>
              <a:rPr lang="en-US" dirty="0" err="1" smtClean="0"/>
              <a:t>Insrumental</a:t>
            </a:r>
            <a:r>
              <a:rPr lang="ru-RU" dirty="0" smtClean="0"/>
              <a:t>)); (в январе, в феврале, в марте… + Предложный падеж (</a:t>
            </a:r>
            <a:r>
              <a:rPr lang="en-US" dirty="0" err="1" smtClean="0"/>
              <a:t>Lokativ</a:t>
            </a:r>
            <a:r>
              <a:rPr lang="ru-RU" dirty="0" smtClean="0"/>
              <a:t>)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987824" y="2204864"/>
            <a:ext cx="259228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времена года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665261"/>
            <a:ext cx="2808312" cy="15796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235656" y="4244937"/>
            <a:ext cx="86914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зима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2204864"/>
            <a:ext cx="2376264" cy="17833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6232480" y="4033121"/>
            <a:ext cx="136891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весна</a:t>
            </a: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424" y="4706602"/>
            <a:ext cx="2109834" cy="20228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2360628" y="5256339"/>
            <a:ext cx="8306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лето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30" name="Picture 6" descr="http://oboi.cc/1024-768-100-uploads/11_05_2013/view/201210/oboik.ru_47547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4494786"/>
            <a:ext cx="3035829" cy="2276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4932040" y="5152477"/>
            <a:ext cx="99738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осень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77782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2121709"/>
            <a:ext cx="4337459" cy="2376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59" t="10887" r="8448" b="3243"/>
          <a:stretch/>
        </p:blipFill>
        <p:spPr bwMode="auto">
          <a:xfrm>
            <a:off x="44981" y="4055207"/>
            <a:ext cx="4024726" cy="28027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4" name="Picture 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415740" cy="27271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32088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82" t="15279" r="8066" b="25286"/>
          <a:stretch/>
        </p:blipFill>
        <p:spPr bwMode="auto">
          <a:xfrm>
            <a:off x="3769" y="34119"/>
            <a:ext cx="5227093" cy="2661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024"/>
          <a:stretch/>
        </p:blipFill>
        <p:spPr bwMode="auto">
          <a:xfrm>
            <a:off x="3563888" y="2564904"/>
            <a:ext cx="5376446" cy="22322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4473" y="208433"/>
            <a:ext cx="3342066" cy="223224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9" y="3990975"/>
            <a:ext cx="3810000" cy="2867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15416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58" t="29534" r="17115" b="40931"/>
          <a:stretch/>
        </p:blipFill>
        <p:spPr bwMode="auto">
          <a:xfrm>
            <a:off x="0" y="116632"/>
            <a:ext cx="4080681" cy="15444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80" t="9393" r="6193" b="4361"/>
          <a:stretch/>
        </p:blipFill>
        <p:spPr bwMode="auto">
          <a:xfrm>
            <a:off x="4105477" y="135529"/>
            <a:ext cx="4354955" cy="29818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60" t="9862" r="11343" b="9858"/>
          <a:stretch/>
        </p:blipFill>
        <p:spPr bwMode="auto">
          <a:xfrm>
            <a:off x="827584" y="3133183"/>
            <a:ext cx="4023750" cy="30963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74946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040560" cy="2663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96" t="7051" b="10025"/>
          <a:stretch/>
        </p:blipFill>
        <p:spPr bwMode="auto">
          <a:xfrm>
            <a:off x="4828980" y="2634076"/>
            <a:ext cx="4287131" cy="28965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705639"/>
            <a:ext cx="4203148" cy="31523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69659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0040631"/>
              </p:ext>
            </p:extLst>
          </p:nvPr>
        </p:nvGraphicFramePr>
        <p:xfrm>
          <a:off x="1043608" y="404664"/>
          <a:ext cx="6504384" cy="1455936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168128"/>
                <a:gridCol w="2168128"/>
                <a:gridCol w="2168128"/>
              </a:tblGrid>
              <a:tr h="727968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m.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f.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pl.</a:t>
                      </a:r>
                      <a:endParaRPr lang="ru-RU" sz="2800" dirty="0"/>
                    </a:p>
                  </a:txBody>
                  <a:tcPr/>
                </a:tc>
              </a:tr>
              <a:tr h="727968"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ОН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ОН</a:t>
                      </a:r>
                      <a:r>
                        <a:rPr lang="ru-RU" sz="3200" b="1" dirty="0" smtClean="0">
                          <a:solidFill>
                            <a:srgbClr val="C00000"/>
                          </a:solidFill>
                        </a:rPr>
                        <a:t>А</a:t>
                      </a:r>
                      <a:endParaRPr lang="ru-RU" sz="28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ОН</a:t>
                      </a:r>
                      <a:r>
                        <a:rPr lang="ru-RU" sz="3200" b="1" dirty="0" smtClean="0">
                          <a:solidFill>
                            <a:srgbClr val="C00000"/>
                          </a:solidFill>
                        </a:rPr>
                        <a:t>И</a:t>
                      </a:r>
                      <a:endParaRPr lang="ru-RU" sz="28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827584" y="2564904"/>
            <a:ext cx="8208912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О</a:t>
            </a:r>
            <a:r>
              <a:rPr lang="ru-RU" sz="24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</a:t>
            </a:r>
            <a:r>
              <a:rPr lang="ru-RU" sz="2400" dirty="0" smtClean="0"/>
              <a:t>: </a:t>
            </a:r>
            <a:r>
              <a:rPr lang="ru-RU" dirty="0" smtClean="0"/>
              <a:t>телефо</a:t>
            </a:r>
            <a:r>
              <a:rPr lang="ru-RU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</a:t>
            </a:r>
            <a:r>
              <a:rPr lang="ru-RU" dirty="0" smtClean="0"/>
              <a:t>, директо</a:t>
            </a:r>
            <a:r>
              <a:rPr lang="ru-RU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</a:t>
            </a:r>
            <a:r>
              <a:rPr lang="ru-RU" dirty="0" smtClean="0"/>
              <a:t>, сто</a:t>
            </a:r>
            <a:r>
              <a:rPr lang="ru-RU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</a:t>
            </a:r>
            <a:r>
              <a:rPr lang="ru-RU" dirty="0" smtClean="0"/>
              <a:t>,  сту</a:t>
            </a:r>
            <a:r>
              <a:rPr lang="ru-RU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</a:t>
            </a:r>
            <a:r>
              <a:rPr lang="ru-RU" dirty="0" smtClean="0"/>
              <a:t>, компьюте</a:t>
            </a:r>
            <a:r>
              <a:rPr lang="ru-RU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</a:t>
            </a:r>
            <a:r>
              <a:rPr lang="ru-RU" dirty="0" smtClean="0"/>
              <a:t>, музе</a:t>
            </a:r>
            <a:r>
              <a:rPr lang="ru-RU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й</a:t>
            </a:r>
            <a:r>
              <a:rPr lang="ru-RU" dirty="0" smtClean="0"/>
              <a:t>.</a:t>
            </a:r>
          </a:p>
          <a:p>
            <a:endParaRPr lang="ru-RU" dirty="0" smtClean="0"/>
          </a:p>
          <a:p>
            <a:endParaRPr lang="ru-RU" dirty="0"/>
          </a:p>
          <a:p>
            <a:r>
              <a:rPr lang="ru-RU" sz="2400" dirty="0" smtClean="0"/>
              <a:t>ОН</a:t>
            </a:r>
            <a:r>
              <a:rPr lang="ru-RU" sz="2400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r>
              <a:rPr lang="ru-RU" sz="2400" dirty="0" smtClean="0"/>
              <a:t>:  </a:t>
            </a:r>
            <a:r>
              <a:rPr lang="ru-RU" dirty="0" smtClean="0"/>
              <a:t>лун</a:t>
            </a:r>
            <a:r>
              <a:rPr lang="ru-RU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r>
              <a:rPr lang="ru-RU" dirty="0" smtClean="0"/>
              <a:t>, машин</a:t>
            </a:r>
            <a:r>
              <a:rPr lang="ru-RU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r>
              <a:rPr lang="ru-RU" dirty="0" smtClean="0"/>
              <a:t>, женщин</a:t>
            </a:r>
            <a:r>
              <a:rPr lang="ru-RU" u="sng" dirty="0" smtClean="0">
                <a:solidFill>
                  <a:srgbClr val="C00000"/>
                </a:solidFill>
              </a:rPr>
              <a:t>а, </a:t>
            </a:r>
            <a:r>
              <a:rPr lang="ru-RU" dirty="0" smtClean="0"/>
              <a:t>сумк</a:t>
            </a:r>
            <a:r>
              <a:rPr lang="ru-RU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r>
              <a:rPr lang="ru-RU" dirty="0" smtClean="0"/>
              <a:t>, женщин</a:t>
            </a:r>
            <a:r>
              <a:rPr lang="ru-RU" u="sng" dirty="0" smtClean="0">
                <a:solidFill>
                  <a:srgbClr val="C00000"/>
                </a:solidFill>
              </a:rPr>
              <a:t>а</a:t>
            </a:r>
            <a:r>
              <a:rPr lang="ru-RU" dirty="0" smtClean="0"/>
              <a:t>.</a:t>
            </a:r>
          </a:p>
          <a:p>
            <a:r>
              <a:rPr lang="ru-RU" sz="2800" dirty="0" smtClean="0">
                <a:solidFill>
                  <a:srgbClr val="C00000"/>
                </a:solidFill>
              </a:rPr>
              <a:t>!:</a:t>
            </a:r>
            <a:r>
              <a:rPr lang="ru-RU" sz="2800" dirty="0" smtClean="0"/>
              <a:t> </a:t>
            </a:r>
            <a:r>
              <a:rPr lang="ru-RU" sz="2400" dirty="0" smtClean="0"/>
              <a:t>МЫШЬ, НОЧЬ</a:t>
            </a:r>
          </a:p>
          <a:p>
            <a:endParaRPr lang="ru-RU" sz="2400" dirty="0">
              <a:solidFill>
                <a:srgbClr val="C00000"/>
              </a:solidFill>
            </a:endParaRPr>
          </a:p>
          <a:p>
            <a:r>
              <a:rPr lang="ru-RU" sz="2400" dirty="0" smtClean="0"/>
              <a:t>ОН</a:t>
            </a:r>
            <a:r>
              <a:rPr lang="ru-RU" sz="2400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</a:t>
            </a:r>
            <a:r>
              <a:rPr lang="ru-RU" sz="2400" dirty="0" smtClean="0"/>
              <a:t>: окн</a:t>
            </a:r>
            <a:r>
              <a:rPr lang="ru-RU" sz="2400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</a:t>
            </a:r>
            <a:r>
              <a:rPr lang="ru-RU" sz="2400" dirty="0" smtClean="0"/>
              <a:t>, мор</a:t>
            </a:r>
            <a:r>
              <a:rPr lang="ru-RU" sz="2400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</a:t>
            </a:r>
            <a:r>
              <a:rPr lang="ru-RU" sz="2400" dirty="0" smtClean="0"/>
              <a:t>, озер</a:t>
            </a:r>
            <a:r>
              <a:rPr lang="ru-RU" sz="2400" u="sng" dirty="0" smtClean="0">
                <a:solidFill>
                  <a:srgbClr val="C00000"/>
                </a:solidFill>
              </a:rPr>
              <a:t>о</a:t>
            </a:r>
            <a:r>
              <a:rPr lang="ru-RU" sz="2400" dirty="0" smtClean="0"/>
              <a:t>.  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27983206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4225463"/>
              </p:ext>
            </p:extLst>
          </p:nvPr>
        </p:nvGraphicFramePr>
        <p:xfrm>
          <a:off x="1547664" y="692696"/>
          <a:ext cx="6096000" cy="1944216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2032000"/>
                <a:gridCol w="2032000"/>
                <a:gridCol w="2032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ОН</a:t>
                      </a:r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ОНА</a:t>
                      </a:r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ОНО</a:t>
                      </a:r>
                      <a:endParaRPr lang="ru-RU" sz="3200" dirty="0"/>
                    </a:p>
                  </a:txBody>
                  <a:tcPr/>
                </a:tc>
              </a:tr>
              <a:tr h="1365096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467544" y="2852936"/>
            <a:ext cx="8424936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i="1" dirty="0" smtClean="0"/>
              <a:t>КНИГА, ЖУРНА, ГАЗЕТА, МАГАЗИН,СТОЛ, МАШИНА, МЫШЬ, ТЕЛЕФОН, АКТРИСА, ПИСЬМО, РЕСТОРАН, НЕБО, ПАРК, ТЕТРАДЬ, КАРАНДАШ, ВОДА, КАФЕ, ТЕАТР, ОКНО, САМОЛЁТ, ЗАЯЦ, КАРТИНА</a:t>
            </a:r>
            <a:endParaRPr lang="ru-RU" sz="2800" i="1" dirty="0"/>
          </a:p>
        </p:txBody>
      </p:sp>
    </p:spTree>
    <p:extLst>
      <p:ext uri="{BB962C8B-B14F-4D97-AF65-F5344CB8AC3E}">
        <p14:creationId xmlns:p14="http://schemas.microsoft.com/office/powerpoint/2010/main" val="2756421046"/>
      </p:ext>
    </p:extLst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314</TotalTime>
  <Words>657</Words>
  <Application>Microsoft Office PowerPoint</Application>
  <PresentationFormat>Экран (4:3)</PresentationFormat>
  <Paragraphs>102</Paragraphs>
  <Slides>20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Воздушный 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Дарья</dc:creator>
  <cp:lastModifiedBy>Дарья</cp:lastModifiedBy>
  <cp:revision>37</cp:revision>
  <dcterms:created xsi:type="dcterms:W3CDTF">2018-05-15T00:00:29Z</dcterms:created>
  <dcterms:modified xsi:type="dcterms:W3CDTF">2018-05-15T14:56:27Z</dcterms:modified>
</cp:coreProperties>
</file>